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3" d="100"/>
          <a:sy n="123" d="100"/>
        </p:scale>
        <p:origin x="6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2734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Decision-first. Open on the recommendation and the money in one breath, then the ask. Realistic year-one capture is about [[£ YEAR 1 PROFIT]] after ramp; keep that for the calculator, not the slide. Set the decision date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root cause, straight after the loss. Everyone works independently, so the money leaks and nobody sees it. Never frame the shared view as monitoring the team.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detail behind slide 1. Answer the cost question here, before he asks it. Never quote the price without the leak beside it. Do not lead with the ROI multiple, it invites disbelief.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Red buys what other winners already use. Named customers only, no inflated claims.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the four decisions and a date. Reds decide in the meeting when the ask is concrete.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Show only if the GM wants every line. Inside 48 hours we rebuild each on our real figures.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Realistic = capture (60%) x attribution (70%) x Year-1 ramp (55%) = 23% of theoretical in Year 1, 42% thereafter.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A196F"/>
        </a:solidFill>
        <a:effectLst/>
      </p:bgPr>
    </p:bg>
    <p:spTree>
      <p:nvGrpSpPr>
        <p:cNvPr id="1" name=""/>
        <p:cNvGrpSpPr/>
        <p:nvPr/>
      </p:nvGrpSpPr>
      <p:grpSpPr>
        <a:xfrm>
          <a:off x="0" y="0"/>
          <a:ext cx="0" cy="0"/>
          <a:chOff x="0" y="0"/>
          <a:chExt cx="0" cy="0"/>
        </a:xfrm>
      </p:grpSpPr>
      <p:sp>
        <p:nvSpPr>
          <p:cNvPr id="2" name="Shape 0"/>
          <p:cNvSpPr/>
          <p:nvPr/>
        </p:nvSpPr>
        <p:spPr>
          <a:xfrm rot="10800000">
            <a:off x="9509760" y="0"/>
            <a:ext cx="2651760" cy="6858000"/>
          </a:xfrm>
          <a:prstGeom prst="rtTriangle">
            <a:avLst/>
          </a:prstGeom>
          <a:solidFill>
            <a:srgbClr val="34164B"/>
          </a:solidFill>
          <a:ln/>
        </p:spPr>
        <p:txBody>
          <a:bodyPr/>
          <a:lstStyle/>
          <a:p>
            <a:endParaRPr lang="en-US"/>
          </a:p>
        </p:txBody>
      </p:sp>
      <p:sp>
        <p:nvSpPr>
          <p:cNvPr id="3" name="Text 1"/>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FFFFF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FFFFFF"/>
                </a:solidFill>
                <a:latin typeface="Arial" pitchFamily="34" charset="0"/>
                <a:ea typeface="Arial" pitchFamily="34" charset="-122"/>
                <a:cs typeface="Arial" pitchFamily="34" charset="-120"/>
              </a:rPr>
              <a:t>CALENDAR</a:t>
            </a:r>
            <a:endParaRPr lang="en-US" sz="1200" dirty="0"/>
          </a:p>
        </p:txBody>
      </p:sp>
      <p:sp>
        <p:nvSpPr>
          <p:cNvPr id="4" name="Text 2"/>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C9A9E6"/>
                </a:solidFill>
                <a:latin typeface="Arial" pitchFamily="34" charset="0"/>
                <a:ea typeface="Arial" pitchFamily="34" charset="-122"/>
                <a:cs typeface="Arial" pitchFamily="34" charset="-120"/>
              </a:rPr>
              <a:t>01 / THE RECOMMENDATION</a:t>
            </a:r>
            <a:endParaRPr lang="en-US" sz="1200" dirty="0"/>
          </a:p>
        </p:txBody>
      </p:sp>
      <p:sp>
        <p:nvSpPr>
          <p:cNvPr id="5" name="Text 3"/>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9A7EC0"/>
                </a:solidFill>
                <a:latin typeface="Arial" pitchFamily="34" charset="0"/>
                <a:ea typeface="Arial" pitchFamily="34" charset="-122"/>
                <a:cs typeface="Arial" pitchFamily="34" charset="-120"/>
              </a:rPr>
              <a:t>01 / 05</a:t>
            </a:r>
            <a:endParaRPr lang="en-US" sz="1000" dirty="0"/>
          </a:p>
        </p:txBody>
      </p:sp>
      <p:sp>
        <p:nvSpPr>
          <p:cNvPr id="6" name="Shape 4"/>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7" name="Text 5"/>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8" name="Text 6"/>
          <p:cNvSpPr/>
          <p:nvPr/>
        </p:nvSpPr>
        <p:spPr>
          <a:xfrm>
            <a:off x="457200" y="1371600"/>
            <a:ext cx="8321040" cy="1645920"/>
          </a:xfrm>
          <a:prstGeom prst="rect">
            <a:avLst/>
          </a:prstGeom>
          <a:noFill/>
          <a:ln/>
        </p:spPr>
        <p:txBody>
          <a:bodyPr wrap="square" rtlCol="0" anchor="ctr"/>
          <a:lstStyle/>
          <a:p>
            <a:pPr marL="0" indent="0" algn="l">
              <a:lnSpc>
                <a:spcPct val="102000"/>
              </a:lnSpc>
              <a:buNone/>
            </a:pPr>
            <a:r>
              <a:rPr lang="en-US" sz="3500" b="1" dirty="0">
                <a:solidFill>
                  <a:srgbClr val="FFFFFF"/>
                </a:solidFill>
                <a:latin typeface="Arial" pitchFamily="34" charset="0"/>
                <a:ea typeface="Arial" pitchFamily="34" charset="-122"/>
                <a:cs typeface="Arial" pitchFamily="34" charset="-120"/>
              </a:rPr>
              <a:t>ONE FORECAST FOR [[HOTEL NAME]] TO STOP A [[£ LEAK ≈]]-A-YEAR LEAK.</a:t>
            </a:r>
            <a:endParaRPr lang="en-US" sz="3500" dirty="0"/>
          </a:p>
        </p:txBody>
      </p:sp>
      <p:sp>
        <p:nvSpPr>
          <p:cNvPr id="9" name="Text 7"/>
          <p:cNvSpPr/>
          <p:nvPr/>
        </p:nvSpPr>
        <p:spPr>
          <a:xfrm>
            <a:off x="457200" y="3063240"/>
            <a:ext cx="8138160" cy="1554480"/>
          </a:xfrm>
          <a:prstGeom prst="rect">
            <a:avLst/>
          </a:prstGeom>
          <a:noFill/>
          <a:ln/>
        </p:spPr>
        <p:txBody>
          <a:bodyPr wrap="square" rtlCol="0" anchor="ctr"/>
          <a:lstStyle/>
          <a:p>
            <a:pPr marL="0" indent="0" algn="l">
              <a:lnSpc>
                <a:spcPct val="113000"/>
              </a:lnSpc>
              <a:buNone/>
            </a:pPr>
            <a:r>
              <a:rPr lang="en-US" sz="1600" dirty="0">
                <a:solidFill>
                  <a:srgbClr val="E9E0F2"/>
                </a:solidFill>
                <a:latin typeface="Arial" pitchFamily="34" charset="0"/>
                <a:ea typeface="Arial" pitchFamily="34" charset="-122"/>
                <a:cs typeface="Arial" pitchFamily="34" charset="-120"/>
              </a:rPr>
              <a:t>My recommendation is to adopt Demand Calendar as the single forecast every department plans against. </a:t>
            </a:r>
            <a:r>
              <a:rPr lang="en-US" sz="1600" b="1" dirty="0">
                <a:solidFill>
                  <a:srgbClr val="FFFFFF"/>
                </a:solidFill>
                <a:latin typeface="Arial" pitchFamily="34" charset="0"/>
                <a:ea typeface="Arial" pitchFamily="34" charset="-122"/>
                <a:cs typeface="Arial" pitchFamily="34" charset="-120"/>
              </a:rPr>
              <a:t>About [[£ LEAK ≈]] a year leaks from forecasting, acquisition cost, and variable cost, and no report shows it until the month closes. </a:t>
            </a:r>
            <a:r>
              <a:rPr lang="en-US" sz="1600" dirty="0">
                <a:solidFill>
                  <a:srgbClr val="E9E0F2"/>
                </a:solidFill>
                <a:latin typeface="Arial" pitchFamily="34" charset="0"/>
                <a:ea typeface="Arial" pitchFamily="34" charset="-122"/>
                <a:cs typeface="Arial" pitchFamily="34" charset="-120"/>
              </a:rPr>
              <a:t>Year one costs [[£ YEAR-ONE COST]]. We break even by recovering [[BREAK-EVEN %]] of the leak, and we pay it back in [[PAYBACK]].</a:t>
            </a:r>
            <a:endParaRPr lang="en-US" sz="1600" dirty="0"/>
          </a:p>
        </p:txBody>
      </p:sp>
      <p:sp>
        <p:nvSpPr>
          <p:cNvPr id="10" name="Shape 8"/>
          <p:cNvSpPr/>
          <p:nvPr/>
        </p:nvSpPr>
        <p:spPr>
          <a:xfrm>
            <a:off x="457200" y="4846320"/>
            <a:ext cx="8412480" cy="914400"/>
          </a:xfrm>
          <a:prstGeom prst="roundRect">
            <a:avLst>
              <a:gd name="adj" fmla="val 8000"/>
            </a:avLst>
          </a:prstGeom>
          <a:solidFill>
            <a:srgbClr val="34164B"/>
          </a:solidFill>
          <a:ln w="12700">
            <a:solidFill>
              <a:srgbClr val="7A5A9E"/>
            </a:solidFill>
            <a:prstDash val="solid"/>
          </a:ln>
        </p:spPr>
        <p:txBody>
          <a:bodyPr/>
          <a:lstStyle/>
          <a:p>
            <a:endParaRPr lang="en-US"/>
          </a:p>
        </p:txBody>
      </p:sp>
      <p:sp>
        <p:nvSpPr>
          <p:cNvPr id="11" name="Text 9"/>
          <p:cNvSpPr/>
          <p:nvPr/>
        </p:nvSpPr>
        <p:spPr>
          <a:xfrm>
            <a:off x="731520" y="4846320"/>
            <a:ext cx="7863840" cy="914400"/>
          </a:xfrm>
          <a:prstGeom prst="rect">
            <a:avLst/>
          </a:prstGeom>
          <a:noFill/>
          <a:ln/>
        </p:spPr>
        <p:txBody>
          <a:bodyPr wrap="square" rtlCol="0" anchor="ctr"/>
          <a:lstStyle/>
          <a:p>
            <a:pPr marL="0" indent="0" algn="l">
              <a:lnSpc>
                <a:spcPct val="105000"/>
              </a:lnSpc>
              <a:buNone/>
            </a:pPr>
            <a:r>
              <a:rPr lang="en-US" sz="1100" b="1" kern="0" spc="100" dirty="0">
                <a:solidFill>
                  <a:srgbClr val="C9A9E6"/>
                </a:solidFill>
                <a:latin typeface="Arial" pitchFamily="34" charset="0"/>
                <a:ea typeface="Arial" pitchFamily="34" charset="-122"/>
                <a:cs typeface="Arial" pitchFamily="34" charset="-120"/>
              </a:rPr>
              <a:t>WHAT I NEED FROM YOU TODAY   </a:t>
            </a:r>
            <a:r>
              <a:rPr lang="en-US" sz="1500" dirty="0">
                <a:solidFill>
                  <a:srgbClr val="FFFFFF"/>
                </a:solidFill>
                <a:latin typeface="Arial" pitchFamily="34" charset="0"/>
                <a:ea typeface="Arial" pitchFamily="34" charset="-122"/>
                <a:cs typeface="Arial" pitchFamily="34" charset="-120"/>
              </a:rPr>
              <a:t>Approve the adoption, name me to run it, and set the go-live date.</a:t>
            </a:r>
            <a:endParaRPr lang="en-US" sz="1100" dirty="0"/>
          </a:p>
        </p:txBody>
      </p:sp>
      <p:sp>
        <p:nvSpPr>
          <p:cNvPr id="12" name="Text 10"/>
          <p:cNvSpPr/>
          <p:nvPr/>
        </p:nvSpPr>
        <p:spPr>
          <a:xfrm>
            <a:off x="457200" y="5870448"/>
            <a:ext cx="8686800" cy="274320"/>
          </a:xfrm>
          <a:prstGeom prst="rect">
            <a:avLst/>
          </a:prstGeom>
          <a:noFill/>
          <a:ln/>
        </p:spPr>
        <p:txBody>
          <a:bodyPr wrap="square" rtlCol="0" anchor="ctr"/>
          <a:lstStyle/>
          <a:p>
            <a:pPr marL="0" indent="0">
              <a:buNone/>
            </a:pPr>
            <a:r>
              <a:rPr lang="en-US" sz="950" dirty="0">
                <a:solidFill>
                  <a:srgbClr val="C9A9E6"/>
                </a:solidFill>
                <a:latin typeface="Arial" pitchFamily="34" charset="0"/>
                <a:ea typeface="Arial" pitchFamily="34" charset="-122"/>
                <a:cs typeface="Arial" pitchFamily="34" charset="-120"/>
              </a:rPr>
              <a:t>[[DERIVATION LINE]]</a:t>
            </a:r>
            <a:endParaRPr lang="en-US" sz="950" dirty="0"/>
          </a:p>
        </p:txBody>
      </p:sp>
      <p:sp>
        <p:nvSpPr>
          <p:cNvPr id="13" name="Text 11"/>
          <p:cNvSpPr/>
          <p:nvPr/>
        </p:nvSpPr>
        <p:spPr>
          <a:xfrm>
            <a:off x="457200" y="6199632"/>
            <a:ext cx="11247120" cy="320040"/>
          </a:xfrm>
          <a:prstGeom prst="rect">
            <a:avLst/>
          </a:prstGeom>
          <a:noFill/>
          <a:ln/>
        </p:spPr>
        <p:txBody>
          <a:bodyPr wrap="square" rtlCol="0" anchor="ctr"/>
          <a:lstStyle/>
          <a:p>
            <a:pPr marL="0" indent="0" algn="l">
              <a:buNone/>
            </a:pPr>
            <a:r>
              <a:rPr lang="en-US" sz="950" dirty="0">
                <a:solidFill>
                  <a:srgbClr val="B9A6D0"/>
                </a:solidFill>
                <a:latin typeface="Arial" pitchFamily="34" charset="0"/>
                <a:ea typeface="Arial" pitchFamily="34" charset="-122"/>
                <a:cs typeface="Arial" pitchFamily="34" charset="-120"/>
              </a:rPr>
              <a:t>[[HOTEL NAME]] · [[LOCATION]]   [[BASELINE LINE]]</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4A196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4A196F"/>
                </a:solidFill>
                <a:latin typeface="Arial" pitchFamily="34" charset="0"/>
                <a:ea typeface="Arial" pitchFamily="34" charset="-122"/>
                <a:cs typeface="Arial" pitchFamily="34" charset="-120"/>
              </a:rPr>
              <a:t>CALENDAR</a:t>
            </a:r>
            <a:endParaRPr lang="en-US" sz="1200" dirty="0"/>
          </a:p>
        </p:txBody>
      </p:sp>
      <p:sp>
        <p:nvSpPr>
          <p:cNvPr id="3" name="Text 1"/>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530E87"/>
                </a:solidFill>
                <a:latin typeface="Arial" pitchFamily="34" charset="0"/>
                <a:ea typeface="Arial" pitchFamily="34" charset="-122"/>
                <a:cs typeface="Arial" pitchFamily="34" charset="-120"/>
              </a:rPr>
              <a:t>02 / WHY IT LEAKS</a:t>
            </a:r>
            <a:endParaRPr lang="en-US" sz="1200" dirty="0"/>
          </a:p>
        </p:txBody>
      </p:sp>
      <p:sp>
        <p:nvSpPr>
          <p:cNvPr id="4" name="Text 2"/>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63656A"/>
                </a:solidFill>
                <a:latin typeface="Arial" pitchFamily="34" charset="0"/>
                <a:ea typeface="Arial" pitchFamily="34" charset="-122"/>
                <a:cs typeface="Arial" pitchFamily="34" charset="-120"/>
              </a:rPr>
              <a:t>02 / 05</a:t>
            </a:r>
            <a:endParaRPr lang="en-US" sz="1000" dirty="0"/>
          </a:p>
        </p:txBody>
      </p:sp>
      <p:sp>
        <p:nvSpPr>
          <p:cNvPr id="5" name="Shape 3"/>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6" name="Text 4"/>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7" name="Text 5"/>
          <p:cNvSpPr/>
          <p:nvPr/>
        </p:nvSpPr>
        <p:spPr>
          <a:xfrm>
            <a:off x="457200" y="1188720"/>
            <a:ext cx="11247120" cy="640080"/>
          </a:xfrm>
          <a:prstGeom prst="rect">
            <a:avLst/>
          </a:prstGeom>
          <a:noFill/>
          <a:ln/>
        </p:spPr>
        <p:txBody>
          <a:bodyPr wrap="square" rtlCol="0" anchor="ctr"/>
          <a:lstStyle/>
          <a:p>
            <a:pPr marL="0" indent="0" algn="l">
              <a:buNone/>
            </a:pPr>
            <a:r>
              <a:rPr lang="en-US" sz="2500" b="1" dirty="0">
                <a:solidFill>
                  <a:srgbClr val="4A196F"/>
                </a:solidFill>
                <a:latin typeface="Arial" pitchFamily="34" charset="0"/>
                <a:ea typeface="Arial" pitchFamily="34" charset="-122"/>
                <a:cs typeface="Arial" pitchFamily="34" charset="-120"/>
              </a:rPr>
              <a:t>SEVEN VERSIONS OF THE FUTURE, INSIDE ONE HOTEL.</a:t>
            </a:r>
            <a:endParaRPr lang="en-US" sz="2500" dirty="0"/>
          </a:p>
        </p:txBody>
      </p:sp>
      <p:sp>
        <p:nvSpPr>
          <p:cNvPr id="8" name="Text 6"/>
          <p:cNvSpPr/>
          <p:nvPr/>
        </p:nvSpPr>
        <p:spPr>
          <a:xfrm>
            <a:off x="457200" y="1874520"/>
            <a:ext cx="10789920" cy="640080"/>
          </a:xfrm>
          <a:prstGeom prst="rect">
            <a:avLst/>
          </a:prstGeom>
          <a:noFill/>
          <a:ln/>
        </p:spPr>
        <p:txBody>
          <a:bodyPr wrap="square" rtlCol="0" anchor="ctr"/>
          <a:lstStyle/>
          <a:p>
            <a:pPr marL="0" indent="0" algn="l">
              <a:buNone/>
            </a:pPr>
            <a:r>
              <a:rPr lang="en-US" sz="1500" dirty="0">
                <a:solidFill>
                  <a:srgbClr val="33303A"/>
                </a:solidFill>
                <a:latin typeface="Arial" pitchFamily="34" charset="0"/>
                <a:ea typeface="Arial" pitchFamily="34" charset="-122"/>
                <a:cs typeface="Arial" pitchFamily="34" charset="-120"/>
              </a:rPr>
              <a:t>Every team plans from its own numbers. Working apart is the main reason we leave money on the table, and the reason we cannot see it happening.</a:t>
            </a:r>
            <a:endParaRPr lang="en-US" sz="1500" dirty="0"/>
          </a:p>
        </p:txBody>
      </p:sp>
      <p:sp>
        <p:nvSpPr>
          <p:cNvPr id="9" name="Shape 7"/>
          <p:cNvSpPr/>
          <p:nvPr/>
        </p:nvSpPr>
        <p:spPr>
          <a:xfrm>
            <a:off x="457200"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10" name="Text 8"/>
          <p:cNvSpPr/>
          <p:nvPr/>
        </p:nvSpPr>
        <p:spPr>
          <a:xfrm>
            <a:off x="466344"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REVENUE</a:t>
            </a:r>
            <a:endParaRPr lang="en-US" sz="780" dirty="0"/>
          </a:p>
        </p:txBody>
      </p:sp>
      <p:sp>
        <p:nvSpPr>
          <p:cNvPr id="11" name="Shape 9"/>
          <p:cNvSpPr/>
          <p:nvPr/>
        </p:nvSpPr>
        <p:spPr>
          <a:xfrm>
            <a:off x="1490472"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12" name="Text 10"/>
          <p:cNvSpPr/>
          <p:nvPr/>
        </p:nvSpPr>
        <p:spPr>
          <a:xfrm>
            <a:off x="1499616"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SALES</a:t>
            </a:r>
            <a:endParaRPr lang="en-US" sz="780" dirty="0"/>
          </a:p>
        </p:txBody>
      </p:sp>
      <p:sp>
        <p:nvSpPr>
          <p:cNvPr id="13" name="Shape 11"/>
          <p:cNvSpPr/>
          <p:nvPr/>
        </p:nvSpPr>
        <p:spPr>
          <a:xfrm>
            <a:off x="2523744"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14" name="Text 12"/>
          <p:cNvSpPr/>
          <p:nvPr/>
        </p:nvSpPr>
        <p:spPr>
          <a:xfrm>
            <a:off x="2532888"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MARKETING</a:t>
            </a:r>
            <a:endParaRPr lang="en-US" sz="780" dirty="0"/>
          </a:p>
        </p:txBody>
      </p:sp>
      <p:sp>
        <p:nvSpPr>
          <p:cNvPr id="15" name="Shape 13"/>
          <p:cNvSpPr/>
          <p:nvPr/>
        </p:nvSpPr>
        <p:spPr>
          <a:xfrm>
            <a:off x="3557016"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16" name="Text 14"/>
          <p:cNvSpPr/>
          <p:nvPr/>
        </p:nvSpPr>
        <p:spPr>
          <a:xfrm>
            <a:off x="3566160"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F&amp;B</a:t>
            </a:r>
            <a:endParaRPr lang="en-US" sz="780" dirty="0"/>
          </a:p>
        </p:txBody>
      </p:sp>
      <p:sp>
        <p:nvSpPr>
          <p:cNvPr id="17" name="Shape 15"/>
          <p:cNvSpPr/>
          <p:nvPr/>
        </p:nvSpPr>
        <p:spPr>
          <a:xfrm>
            <a:off x="4590288"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18" name="Text 16"/>
          <p:cNvSpPr/>
          <p:nvPr/>
        </p:nvSpPr>
        <p:spPr>
          <a:xfrm>
            <a:off x="4599432"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ROOMS</a:t>
            </a:r>
            <a:endParaRPr lang="en-US" sz="780" dirty="0"/>
          </a:p>
        </p:txBody>
      </p:sp>
      <p:sp>
        <p:nvSpPr>
          <p:cNvPr id="19" name="Shape 17"/>
          <p:cNvSpPr/>
          <p:nvPr/>
        </p:nvSpPr>
        <p:spPr>
          <a:xfrm>
            <a:off x="5623560"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20" name="Text 18"/>
          <p:cNvSpPr/>
          <p:nvPr/>
        </p:nvSpPr>
        <p:spPr>
          <a:xfrm>
            <a:off x="5632704"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PURCHASING</a:t>
            </a:r>
            <a:endParaRPr lang="en-US" sz="780" dirty="0"/>
          </a:p>
        </p:txBody>
      </p:sp>
      <p:sp>
        <p:nvSpPr>
          <p:cNvPr id="21" name="Shape 19"/>
          <p:cNvSpPr/>
          <p:nvPr/>
        </p:nvSpPr>
        <p:spPr>
          <a:xfrm>
            <a:off x="6656832" y="2834640"/>
            <a:ext cx="914400" cy="868680"/>
          </a:xfrm>
          <a:prstGeom prst="roundRect">
            <a:avLst>
              <a:gd name="adj" fmla="val 7368"/>
            </a:avLst>
          </a:prstGeom>
          <a:solidFill>
            <a:srgbClr val="F6F4F8"/>
          </a:solidFill>
          <a:ln w="12700">
            <a:solidFill>
              <a:srgbClr val="E4DCED"/>
            </a:solidFill>
            <a:prstDash val="solid"/>
          </a:ln>
        </p:spPr>
        <p:txBody>
          <a:bodyPr/>
          <a:lstStyle/>
          <a:p>
            <a:endParaRPr lang="en-US"/>
          </a:p>
        </p:txBody>
      </p:sp>
      <p:sp>
        <p:nvSpPr>
          <p:cNvPr id="22" name="Text 20"/>
          <p:cNvSpPr/>
          <p:nvPr/>
        </p:nvSpPr>
        <p:spPr>
          <a:xfrm>
            <a:off x="6665976" y="2834640"/>
            <a:ext cx="896112" cy="868680"/>
          </a:xfrm>
          <a:prstGeom prst="rect">
            <a:avLst/>
          </a:prstGeom>
          <a:noFill/>
          <a:ln/>
        </p:spPr>
        <p:txBody>
          <a:bodyPr wrap="square" rtlCol="0" anchor="ctr"/>
          <a:lstStyle/>
          <a:p>
            <a:pPr marL="0" indent="0" algn="ctr">
              <a:buNone/>
            </a:pPr>
            <a:r>
              <a:rPr lang="en-US" sz="780" b="1" dirty="0">
                <a:solidFill>
                  <a:srgbClr val="63656A"/>
                </a:solidFill>
                <a:latin typeface="Arial" pitchFamily="34" charset="0"/>
                <a:ea typeface="Arial" pitchFamily="34" charset="-122"/>
                <a:cs typeface="Arial" pitchFamily="34" charset="-120"/>
              </a:rPr>
              <a:t>FINANCE</a:t>
            </a:r>
            <a:endParaRPr lang="en-US" sz="780" dirty="0"/>
          </a:p>
        </p:txBody>
      </p:sp>
      <p:sp>
        <p:nvSpPr>
          <p:cNvPr id="23" name="Text 21"/>
          <p:cNvSpPr/>
          <p:nvPr/>
        </p:nvSpPr>
        <p:spPr>
          <a:xfrm>
            <a:off x="7772400" y="2834640"/>
            <a:ext cx="640080" cy="868680"/>
          </a:xfrm>
          <a:prstGeom prst="rect">
            <a:avLst/>
          </a:prstGeom>
          <a:noFill/>
          <a:ln/>
        </p:spPr>
        <p:txBody>
          <a:bodyPr wrap="square" rtlCol="0" anchor="ctr"/>
          <a:lstStyle/>
          <a:p>
            <a:pPr marL="0" indent="0" algn="ctr">
              <a:buNone/>
            </a:pPr>
            <a:r>
              <a:rPr lang="en-US" sz="2600" b="1" dirty="0">
                <a:solidFill>
                  <a:srgbClr val="4A196F"/>
                </a:solidFill>
                <a:latin typeface="Arial" pitchFamily="34" charset="0"/>
                <a:ea typeface="Arial" pitchFamily="34" charset="-122"/>
                <a:cs typeface="Arial" pitchFamily="34" charset="-120"/>
              </a:rPr>
              <a:t>→</a:t>
            </a:r>
            <a:endParaRPr lang="en-US" sz="2600" dirty="0"/>
          </a:p>
        </p:txBody>
      </p:sp>
      <p:sp>
        <p:nvSpPr>
          <p:cNvPr id="24" name="Shape 22"/>
          <p:cNvSpPr/>
          <p:nvPr/>
        </p:nvSpPr>
        <p:spPr>
          <a:xfrm>
            <a:off x="8503920" y="2834640"/>
            <a:ext cx="3200400" cy="868680"/>
          </a:xfrm>
          <a:prstGeom prst="roundRect">
            <a:avLst>
              <a:gd name="adj" fmla="val 7368"/>
            </a:avLst>
          </a:prstGeom>
          <a:solidFill>
            <a:srgbClr val="4A196F"/>
          </a:solidFill>
          <a:ln/>
        </p:spPr>
        <p:txBody>
          <a:bodyPr/>
          <a:lstStyle/>
          <a:p>
            <a:endParaRPr lang="en-US"/>
          </a:p>
        </p:txBody>
      </p:sp>
      <p:sp>
        <p:nvSpPr>
          <p:cNvPr id="25" name="Text 23"/>
          <p:cNvSpPr/>
          <p:nvPr/>
        </p:nvSpPr>
        <p:spPr>
          <a:xfrm>
            <a:off x="8549640" y="2834640"/>
            <a:ext cx="3108960" cy="868680"/>
          </a:xfrm>
          <a:prstGeom prst="rect">
            <a:avLst/>
          </a:prstGeom>
          <a:noFill/>
          <a:ln/>
        </p:spPr>
        <p:txBody>
          <a:bodyPr wrap="square" rtlCol="0" anchor="ctr"/>
          <a:lstStyle/>
          <a:p>
            <a:pPr marL="0" indent="0" algn="ctr">
              <a:buNone/>
            </a:pPr>
            <a:r>
              <a:rPr lang="en-US" sz="1100" b="1" kern="0" spc="100" dirty="0">
                <a:solidFill>
                  <a:srgbClr val="ED8B00"/>
                </a:solidFill>
                <a:latin typeface="Arial" pitchFamily="34" charset="0"/>
                <a:ea typeface="Arial" pitchFamily="34" charset="-122"/>
                <a:cs typeface="Arial" pitchFamily="34" charset="-120"/>
              </a:rPr>
              <a:t>ONE FORECAST
</a:t>
            </a:r>
            <a:r>
              <a:rPr lang="en-US" sz="1200" dirty="0">
                <a:solidFill>
                  <a:srgbClr val="FFFFFF"/>
                </a:solidFill>
                <a:latin typeface="Arial" pitchFamily="34" charset="0"/>
                <a:ea typeface="Arial" pitchFamily="34" charset="-122"/>
                <a:cs typeface="Arial" pitchFamily="34" charset="-120"/>
              </a:rPr>
              <a:t>Every team, same number</a:t>
            </a:r>
            <a:endParaRPr lang="en-US" sz="1100" dirty="0"/>
          </a:p>
        </p:txBody>
      </p:sp>
      <p:sp>
        <p:nvSpPr>
          <p:cNvPr id="26" name="Text 24"/>
          <p:cNvSpPr/>
          <p:nvPr/>
        </p:nvSpPr>
        <p:spPr>
          <a:xfrm>
            <a:off x="548640" y="4114800"/>
            <a:ext cx="11064240" cy="548640"/>
          </a:xfrm>
          <a:prstGeom prst="rect">
            <a:avLst/>
          </a:prstGeom>
          <a:noFill/>
          <a:ln/>
        </p:spPr>
        <p:txBody>
          <a:bodyPr wrap="square" rtlCol="0" anchor="ctr"/>
          <a:lstStyle/>
          <a:p>
            <a:pPr marL="0" indent="0" algn="l">
              <a:buNone/>
            </a:pPr>
            <a:r>
              <a:rPr lang="en-US" sz="1400" b="1" dirty="0">
                <a:solidFill>
                  <a:srgbClr val="4A196F"/>
                </a:solidFill>
                <a:latin typeface="Arial" pitchFamily="34" charset="0"/>
                <a:ea typeface="Arial" pitchFamily="34" charset="-122"/>
                <a:cs typeface="Arial" pitchFamily="34" charset="-120"/>
              </a:rPr>
              <a:t>The Monday meeting   </a:t>
            </a:r>
            <a:r>
              <a:rPr lang="en-US" sz="1350" dirty="0">
                <a:solidFill>
                  <a:srgbClr val="33303A"/>
                </a:solidFill>
                <a:latin typeface="Arial" pitchFamily="34" charset="0"/>
                <a:ea typeface="Arial" pitchFamily="34" charset="-122"/>
                <a:cs typeface="Arial" pitchFamily="34" charset="-120"/>
              </a:rPr>
              <a:t>starts with what we do about it, not whether the number is right.</a:t>
            </a:r>
            <a:endParaRPr lang="en-US" sz="1400" dirty="0"/>
          </a:p>
        </p:txBody>
      </p:sp>
      <p:sp>
        <p:nvSpPr>
          <p:cNvPr id="27" name="Text 25"/>
          <p:cNvSpPr/>
          <p:nvPr/>
        </p:nvSpPr>
        <p:spPr>
          <a:xfrm>
            <a:off x="548640" y="4736592"/>
            <a:ext cx="11064240" cy="548640"/>
          </a:xfrm>
          <a:prstGeom prst="rect">
            <a:avLst/>
          </a:prstGeom>
          <a:noFill/>
          <a:ln/>
        </p:spPr>
        <p:txBody>
          <a:bodyPr wrap="square" rtlCol="0" anchor="ctr"/>
          <a:lstStyle/>
          <a:p>
            <a:pPr marL="0" indent="0" algn="l">
              <a:buNone/>
            </a:pPr>
            <a:r>
              <a:rPr lang="en-US" sz="1400" b="1" dirty="0">
                <a:solidFill>
                  <a:srgbClr val="4A196F"/>
                </a:solidFill>
                <a:latin typeface="Arial" pitchFamily="34" charset="0"/>
                <a:ea typeface="Arial" pitchFamily="34" charset="-122"/>
                <a:cs typeface="Arial" pitchFamily="34" charset="-120"/>
              </a:rPr>
              <a:t>Department heads   </a:t>
            </a:r>
            <a:r>
              <a:rPr lang="en-US" sz="1350" dirty="0">
                <a:solidFill>
                  <a:srgbClr val="33303A"/>
                </a:solidFill>
                <a:latin typeface="Arial" pitchFamily="34" charset="0"/>
                <a:ea typeface="Arial" pitchFamily="34" charset="-122"/>
                <a:cs typeface="Arial" pitchFamily="34" charset="-120"/>
              </a:rPr>
              <a:t>open the same forward view themselves, without asking anyone.</a:t>
            </a:r>
            <a:endParaRPr lang="en-US" sz="1400" dirty="0"/>
          </a:p>
        </p:txBody>
      </p:sp>
      <p:sp>
        <p:nvSpPr>
          <p:cNvPr id="28" name="Text 26"/>
          <p:cNvSpPr/>
          <p:nvPr/>
        </p:nvSpPr>
        <p:spPr>
          <a:xfrm>
            <a:off x="548640" y="5358384"/>
            <a:ext cx="11064240" cy="548640"/>
          </a:xfrm>
          <a:prstGeom prst="rect">
            <a:avLst/>
          </a:prstGeom>
          <a:noFill/>
          <a:ln/>
        </p:spPr>
        <p:txBody>
          <a:bodyPr wrap="square" rtlCol="0" anchor="ctr"/>
          <a:lstStyle/>
          <a:p>
            <a:pPr marL="0" indent="0" algn="l">
              <a:buNone/>
            </a:pPr>
            <a:r>
              <a:rPr lang="en-US" sz="1400" b="1" dirty="0">
                <a:solidFill>
                  <a:srgbClr val="4A196F"/>
                </a:solidFill>
                <a:latin typeface="Arial" pitchFamily="34" charset="0"/>
                <a:ea typeface="Arial" pitchFamily="34" charset="-122"/>
                <a:cs typeface="Arial" pitchFamily="34" charset="-120"/>
              </a:rPr>
              <a:t>You   </a:t>
            </a:r>
            <a:r>
              <a:rPr lang="en-US" sz="1350" dirty="0">
                <a:solidFill>
                  <a:srgbClr val="33303A"/>
                </a:solidFill>
                <a:latin typeface="Arial" pitchFamily="34" charset="0"/>
                <a:ea typeface="Arial" pitchFamily="34" charset="-122"/>
                <a:cs typeface="Arial" pitchFamily="34" charset="-120"/>
              </a:rPr>
              <a:t>stop refereeing between silos and start deciding.</a:t>
            </a:r>
            <a:endParaRPr lang="en-US" sz="1400" dirty="0"/>
          </a:p>
        </p:txBody>
      </p:sp>
      <p:sp>
        <p:nvSpPr>
          <p:cNvPr id="29" name="Text 27"/>
          <p:cNvSpPr/>
          <p:nvPr/>
        </p:nvSpPr>
        <p:spPr>
          <a:xfrm>
            <a:off x="548640" y="5989320"/>
            <a:ext cx="10058400" cy="365760"/>
          </a:xfrm>
          <a:prstGeom prst="rect">
            <a:avLst/>
          </a:prstGeom>
          <a:noFill/>
          <a:ln/>
        </p:spPr>
        <p:txBody>
          <a:bodyPr wrap="square" rtlCol="0" anchor="ctr"/>
          <a:lstStyle/>
          <a:p>
            <a:pPr marL="0" indent="0">
              <a:buNone/>
            </a:pPr>
            <a:r>
              <a:rPr lang="en-US" sz="1400" b="1" dirty="0">
                <a:solidFill>
                  <a:srgbClr val="4A196F"/>
                </a:solidFill>
                <a:latin typeface="Arial" pitchFamily="34" charset="0"/>
                <a:ea typeface="Arial" pitchFamily="34" charset="-122"/>
                <a:cs typeface="Arial" pitchFamily="34" charset="-120"/>
              </a:rPr>
              <a:t>One forecast the whole hotel plans against, Together. Easier for you to lead.</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4A196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4A196F"/>
                </a:solidFill>
                <a:latin typeface="Arial" pitchFamily="34" charset="0"/>
                <a:ea typeface="Arial" pitchFamily="34" charset="-122"/>
                <a:cs typeface="Arial" pitchFamily="34" charset="-120"/>
              </a:rPr>
              <a:t>CALENDAR</a:t>
            </a:r>
            <a:endParaRPr lang="en-US" sz="1200" dirty="0"/>
          </a:p>
        </p:txBody>
      </p:sp>
      <p:sp>
        <p:nvSpPr>
          <p:cNvPr id="3" name="Text 1"/>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530E87"/>
                </a:solidFill>
                <a:latin typeface="Arial" pitchFamily="34" charset="0"/>
                <a:ea typeface="Arial" pitchFamily="34" charset="-122"/>
                <a:cs typeface="Arial" pitchFamily="34" charset="-120"/>
              </a:rPr>
              <a:t>03 / THE LEAKS</a:t>
            </a:r>
            <a:endParaRPr lang="en-US" sz="1200" dirty="0"/>
          </a:p>
        </p:txBody>
      </p:sp>
      <p:sp>
        <p:nvSpPr>
          <p:cNvPr id="4" name="Text 2"/>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63656A"/>
                </a:solidFill>
                <a:latin typeface="Arial" pitchFamily="34" charset="0"/>
                <a:ea typeface="Arial" pitchFamily="34" charset="-122"/>
                <a:cs typeface="Arial" pitchFamily="34" charset="-120"/>
              </a:rPr>
              <a:t>03 / 05</a:t>
            </a:r>
            <a:endParaRPr lang="en-US" sz="1000" dirty="0"/>
          </a:p>
        </p:txBody>
      </p:sp>
      <p:sp>
        <p:nvSpPr>
          <p:cNvPr id="5" name="Shape 3"/>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6" name="Text 4"/>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7" name="Text 5"/>
          <p:cNvSpPr/>
          <p:nvPr/>
        </p:nvSpPr>
        <p:spPr>
          <a:xfrm>
            <a:off x="457200" y="1188720"/>
            <a:ext cx="11247120" cy="594360"/>
          </a:xfrm>
          <a:prstGeom prst="rect">
            <a:avLst/>
          </a:prstGeom>
          <a:noFill/>
          <a:ln/>
        </p:spPr>
        <p:txBody>
          <a:bodyPr wrap="square" rtlCol="0" anchor="ctr"/>
          <a:lstStyle/>
          <a:p>
            <a:pPr marL="0" indent="0" algn="l">
              <a:buNone/>
            </a:pPr>
            <a:r>
              <a:rPr lang="en-US" sz="2500" b="1" dirty="0">
                <a:solidFill>
                  <a:srgbClr val="4A196F"/>
                </a:solidFill>
                <a:latin typeface="Arial" pitchFamily="34" charset="0"/>
                <a:ea typeface="Arial" pitchFamily="34" charset="-122"/>
                <a:cs typeface="Arial" pitchFamily="34" charset="-120"/>
              </a:rPr>
              <a:t>WHERE [[HOTEL NAME]] LEAKS, AND WHY WE CANNOT SEE IT NOW.</a:t>
            </a:r>
            <a:endParaRPr lang="en-US" sz="2500" dirty="0"/>
          </a:p>
        </p:txBody>
      </p:sp>
      <p:sp>
        <p:nvSpPr>
          <p:cNvPr id="8" name="Shape 6"/>
          <p:cNvSpPr/>
          <p:nvPr/>
        </p:nvSpPr>
        <p:spPr>
          <a:xfrm>
            <a:off x="457200" y="1828800"/>
            <a:ext cx="5394960" cy="1627632"/>
          </a:xfrm>
          <a:prstGeom prst="roundRect">
            <a:avLst>
              <a:gd name="adj" fmla="val 4494"/>
            </a:avLst>
          </a:prstGeom>
          <a:solidFill>
            <a:srgbClr val="F6F4F8"/>
          </a:solidFill>
          <a:ln w="12700">
            <a:solidFill>
              <a:srgbClr val="E4DCED"/>
            </a:solidFill>
            <a:prstDash val="solid"/>
          </a:ln>
        </p:spPr>
        <p:txBody>
          <a:bodyPr/>
          <a:lstStyle/>
          <a:p>
            <a:endParaRPr lang="en-US"/>
          </a:p>
        </p:txBody>
      </p:sp>
      <p:sp>
        <p:nvSpPr>
          <p:cNvPr id="9" name="Text 7"/>
          <p:cNvSpPr/>
          <p:nvPr/>
        </p:nvSpPr>
        <p:spPr>
          <a:xfrm>
            <a:off x="676656" y="1920240"/>
            <a:ext cx="4937760" cy="256032"/>
          </a:xfrm>
          <a:prstGeom prst="rect">
            <a:avLst/>
          </a:prstGeom>
          <a:noFill/>
          <a:ln/>
        </p:spPr>
        <p:txBody>
          <a:bodyPr wrap="square" rtlCol="0" anchor="ctr"/>
          <a:lstStyle/>
          <a:p>
            <a:pPr marL="0" indent="0">
              <a:buNone/>
            </a:pPr>
            <a:r>
              <a:rPr lang="en-US" sz="1050" b="1" kern="0" spc="100" dirty="0">
                <a:solidFill>
                  <a:srgbClr val="530E87"/>
                </a:solidFill>
                <a:latin typeface="Arial" pitchFamily="34" charset="0"/>
                <a:ea typeface="Arial" pitchFamily="34" charset="-122"/>
                <a:cs typeface="Arial" pitchFamily="34" charset="-120"/>
              </a:rPr>
              <a:t>01 · FORECASTING</a:t>
            </a:r>
            <a:endParaRPr lang="en-US" sz="1050" dirty="0"/>
          </a:p>
        </p:txBody>
      </p:sp>
      <p:sp>
        <p:nvSpPr>
          <p:cNvPr id="10" name="Text 8"/>
          <p:cNvSpPr/>
          <p:nvPr/>
        </p:nvSpPr>
        <p:spPr>
          <a:xfrm>
            <a:off x="676656" y="2157984"/>
            <a:ext cx="4937760" cy="420624"/>
          </a:xfrm>
          <a:prstGeom prst="rect">
            <a:avLst/>
          </a:prstGeom>
          <a:noFill/>
          <a:ln/>
        </p:spPr>
        <p:txBody>
          <a:bodyPr wrap="square" rtlCol="0" anchor="ctr"/>
          <a:lstStyle/>
          <a:p>
            <a:pPr marL="0" indent="0" algn="l">
              <a:buNone/>
            </a:pPr>
            <a:r>
              <a:rPr lang="en-US" sz="2200" b="1" dirty="0">
                <a:solidFill>
                  <a:srgbClr val="4A196F"/>
                </a:solidFill>
                <a:latin typeface="Arial" pitchFamily="34" charset="0"/>
                <a:ea typeface="Arial" pitchFamily="34" charset="-122"/>
                <a:cs typeface="Arial" pitchFamily="34" charset="-120"/>
              </a:rPr>
              <a:t>[[£ FORECASTING]]</a:t>
            </a:r>
            <a:endParaRPr lang="en-US" sz="2200" dirty="0"/>
          </a:p>
        </p:txBody>
      </p:sp>
      <p:sp>
        <p:nvSpPr>
          <p:cNvPr id="11" name="Text 9"/>
          <p:cNvSpPr/>
          <p:nvPr/>
        </p:nvSpPr>
        <p:spPr>
          <a:xfrm>
            <a:off x="676656" y="2606040"/>
            <a:ext cx="4983480" cy="475488"/>
          </a:xfrm>
          <a:prstGeom prst="rect">
            <a:avLst/>
          </a:prstGeom>
          <a:noFill/>
          <a:ln/>
        </p:spPr>
        <p:txBody>
          <a:bodyPr wrap="square" rtlCol="0" anchor="t"/>
          <a:lstStyle/>
          <a:p>
            <a:pPr marL="0" indent="0" algn="l">
              <a:lnSpc>
                <a:spcPct val="103000"/>
              </a:lnSpc>
              <a:buNone/>
            </a:pPr>
            <a:r>
              <a:rPr lang="en-US" sz="1150" dirty="0">
                <a:solidFill>
                  <a:srgbClr val="33303A"/>
                </a:solidFill>
                <a:latin typeface="Arial" pitchFamily="34" charset="0"/>
                <a:ea typeface="Arial" pitchFamily="34" charset="-122"/>
                <a:cs typeface="Arial" pitchFamily="34" charset="-120"/>
              </a:rPr>
              <a:t>We misforecast rooms and accept groups blind, on [[ROOM REV £M]] of room revenue.</a:t>
            </a:r>
            <a:endParaRPr lang="en-US" sz="1150" dirty="0"/>
          </a:p>
        </p:txBody>
      </p:sp>
      <p:sp>
        <p:nvSpPr>
          <p:cNvPr id="12" name="Text 10"/>
          <p:cNvSpPr/>
          <p:nvPr/>
        </p:nvSpPr>
        <p:spPr>
          <a:xfrm>
            <a:off x="676656" y="3127248"/>
            <a:ext cx="4983480" cy="256032"/>
          </a:xfrm>
          <a:prstGeom prst="rect">
            <a:avLst/>
          </a:prstGeom>
          <a:noFill/>
          <a:ln/>
        </p:spPr>
        <p:txBody>
          <a:bodyPr wrap="square" rtlCol="0" anchor="ctr"/>
          <a:lstStyle/>
          <a:p>
            <a:pPr marL="0" indent="0" algn="l">
              <a:buNone/>
            </a:pPr>
            <a:r>
              <a:rPr lang="en-US" sz="900" dirty="0">
                <a:solidFill>
                  <a:srgbClr val="63656A"/>
                </a:solidFill>
                <a:latin typeface="Arial" pitchFamily="34" charset="0"/>
                <a:ea typeface="Arial" pitchFamily="34" charset="-122"/>
                <a:cs typeface="Arial" pitchFamily="34" charset="-120"/>
              </a:rPr>
              <a:t>3% rooms × 30% recoverable + 5% groups × 50% · 80% margin</a:t>
            </a:r>
            <a:endParaRPr lang="en-US" sz="900" dirty="0"/>
          </a:p>
        </p:txBody>
      </p:sp>
      <p:sp>
        <p:nvSpPr>
          <p:cNvPr id="13" name="Shape 11"/>
          <p:cNvSpPr/>
          <p:nvPr/>
        </p:nvSpPr>
        <p:spPr>
          <a:xfrm>
            <a:off x="6309360" y="1828800"/>
            <a:ext cx="5394960" cy="1627632"/>
          </a:xfrm>
          <a:prstGeom prst="roundRect">
            <a:avLst>
              <a:gd name="adj" fmla="val 4494"/>
            </a:avLst>
          </a:prstGeom>
          <a:solidFill>
            <a:srgbClr val="F6F4F8"/>
          </a:solidFill>
          <a:ln w="12700">
            <a:solidFill>
              <a:srgbClr val="E4DCED"/>
            </a:solidFill>
            <a:prstDash val="solid"/>
          </a:ln>
        </p:spPr>
        <p:txBody>
          <a:bodyPr/>
          <a:lstStyle/>
          <a:p>
            <a:endParaRPr lang="en-US"/>
          </a:p>
        </p:txBody>
      </p:sp>
      <p:sp>
        <p:nvSpPr>
          <p:cNvPr id="14" name="Text 12"/>
          <p:cNvSpPr/>
          <p:nvPr/>
        </p:nvSpPr>
        <p:spPr>
          <a:xfrm>
            <a:off x="6528816" y="1920240"/>
            <a:ext cx="4937760" cy="256032"/>
          </a:xfrm>
          <a:prstGeom prst="rect">
            <a:avLst/>
          </a:prstGeom>
          <a:noFill/>
          <a:ln/>
        </p:spPr>
        <p:txBody>
          <a:bodyPr wrap="square" rtlCol="0" anchor="ctr"/>
          <a:lstStyle/>
          <a:p>
            <a:pPr marL="0" indent="0">
              <a:buNone/>
            </a:pPr>
            <a:r>
              <a:rPr lang="en-US" sz="1050" b="1" kern="0" spc="100" dirty="0">
                <a:solidFill>
                  <a:srgbClr val="530E87"/>
                </a:solidFill>
                <a:latin typeface="Arial" pitchFamily="34" charset="0"/>
                <a:ea typeface="Arial" pitchFamily="34" charset="-122"/>
                <a:cs typeface="Arial" pitchFamily="34" charset="-120"/>
              </a:rPr>
              <a:t>02 · ACQUISITION COST</a:t>
            </a:r>
            <a:endParaRPr lang="en-US" sz="1050" dirty="0"/>
          </a:p>
        </p:txBody>
      </p:sp>
      <p:sp>
        <p:nvSpPr>
          <p:cNvPr id="15" name="Text 13"/>
          <p:cNvSpPr/>
          <p:nvPr/>
        </p:nvSpPr>
        <p:spPr>
          <a:xfrm>
            <a:off x="6528816" y="2157984"/>
            <a:ext cx="4937760" cy="420624"/>
          </a:xfrm>
          <a:prstGeom prst="rect">
            <a:avLst/>
          </a:prstGeom>
          <a:noFill/>
          <a:ln/>
        </p:spPr>
        <p:txBody>
          <a:bodyPr wrap="square" rtlCol="0" anchor="ctr"/>
          <a:lstStyle/>
          <a:p>
            <a:pPr marL="0" indent="0" algn="l">
              <a:buNone/>
            </a:pPr>
            <a:r>
              <a:rPr lang="en-US" sz="2200" b="1" dirty="0">
                <a:solidFill>
                  <a:srgbClr val="4A196F"/>
                </a:solidFill>
                <a:latin typeface="Arial" pitchFamily="34" charset="0"/>
                <a:ea typeface="Arial" pitchFamily="34" charset="-122"/>
                <a:cs typeface="Arial" pitchFamily="34" charset="-120"/>
              </a:rPr>
              <a:t>[[£ ACQUISITION]]</a:t>
            </a:r>
            <a:endParaRPr lang="en-US" sz="2200" dirty="0"/>
          </a:p>
        </p:txBody>
      </p:sp>
      <p:sp>
        <p:nvSpPr>
          <p:cNvPr id="16" name="Text 14"/>
          <p:cNvSpPr/>
          <p:nvPr/>
        </p:nvSpPr>
        <p:spPr>
          <a:xfrm>
            <a:off x="6528816" y="2606040"/>
            <a:ext cx="4983480" cy="475488"/>
          </a:xfrm>
          <a:prstGeom prst="rect">
            <a:avLst/>
          </a:prstGeom>
          <a:noFill/>
          <a:ln/>
        </p:spPr>
        <p:txBody>
          <a:bodyPr wrap="square" rtlCol="0" anchor="t"/>
          <a:lstStyle/>
          <a:p>
            <a:pPr marL="0" indent="0" algn="l">
              <a:lnSpc>
                <a:spcPct val="103000"/>
              </a:lnSpc>
              <a:buNone/>
            </a:pPr>
            <a:r>
              <a:rPr lang="en-US" sz="1150" dirty="0">
                <a:solidFill>
                  <a:srgbClr val="33303A"/>
                </a:solidFill>
                <a:latin typeface="Arial" pitchFamily="34" charset="0"/>
                <a:ea typeface="Arial" pitchFamily="34" charset="-122"/>
                <a:cs typeface="Arial" pitchFamily="34" charset="-120"/>
              </a:rPr>
              <a:t>CAC sits at [[CAC %]] and we track a commission bill, not a cost per channel.</a:t>
            </a:r>
            <a:endParaRPr lang="en-US" sz="1150" dirty="0"/>
          </a:p>
        </p:txBody>
      </p:sp>
      <p:sp>
        <p:nvSpPr>
          <p:cNvPr id="17" name="Text 15"/>
          <p:cNvSpPr/>
          <p:nvPr/>
        </p:nvSpPr>
        <p:spPr>
          <a:xfrm>
            <a:off x="6528816" y="3127248"/>
            <a:ext cx="4983480" cy="256032"/>
          </a:xfrm>
          <a:prstGeom prst="rect">
            <a:avLst/>
          </a:prstGeom>
          <a:noFill/>
          <a:ln/>
        </p:spPr>
        <p:txBody>
          <a:bodyPr wrap="square" rtlCol="0" anchor="ctr"/>
          <a:lstStyle/>
          <a:p>
            <a:pPr marL="0" indent="0" algn="l">
              <a:buNone/>
            </a:pPr>
            <a:r>
              <a:rPr lang="en-US" sz="900" dirty="0">
                <a:solidFill>
                  <a:srgbClr val="63656A"/>
                </a:solidFill>
                <a:latin typeface="Arial" pitchFamily="34" charset="0"/>
                <a:ea typeface="Arial" pitchFamily="34" charset="-122"/>
                <a:cs typeface="Arial" pitchFamily="34" charset="-120"/>
              </a:rPr>
              <a:t>1 point of CAC on [[ROOM REV £M]] · 100% to profit</a:t>
            </a:r>
            <a:endParaRPr lang="en-US" sz="900" dirty="0"/>
          </a:p>
        </p:txBody>
      </p:sp>
      <p:sp>
        <p:nvSpPr>
          <p:cNvPr id="18" name="Shape 16"/>
          <p:cNvSpPr/>
          <p:nvPr/>
        </p:nvSpPr>
        <p:spPr>
          <a:xfrm>
            <a:off x="457200" y="3611880"/>
            <a:ext cx="5394960" cy="1627632"/>
          </a:xfrm>
          <a:prstGeom prst="roundRect">
            <a:avLst>
              <a:gd name="adj" fmla="val 4494"/>
            </a:avLst>
          </a:prstGeom>
          <a:solidFill>
            <a:srgbClr val="F6F4F8"/>
          </a:solidFill>
          <a:ln w="12700">
            <a:solidFill>
              <a:srgbClr val="E4DCED"/>
            </a:solidFill>
            <a:prstDash val="solid"/>
          </a:ln>
        </p:spPr>
        <p:txBody>
          <a:bodyPr/>
          <a:lstStyle/>
          <a:p>
            <a:endParaRPr lang="en-US"/>
          </a:p>
        </p:txBody>
      </p:sp>
      <p:sp>
        <p:nvSpPr>
          <p:cNvPr id="19" name="Text 17"/>
          <p:cNvSpPr/>
          <p:nvPr/>
        </p:nvSpPr>
        <p:spPr>
          <a:xfrm>
            <a:off x="676656" y="3703320"/>
            <a:ext cx="4937760" cy="256032"/>
          </a:xfrm>
          <a:prstGeom prst="rect">
            <a:avLst/>
          </a:prstGeom>
          <a:noFill/>
          <a:ln/>
        </p:spPr>
        <p:txBody>
          <a:bodyPr wrap="square" rtlCol="0" anchor="ctr"/>
          <a:lstStyle/>
          <a:p>
            <a:pPr marL="0" indent="0">
              <a:buNone/>
            </a:pPr>
            <a:r>
              <a:rPr lang="en-US" sz="1050" b="1" kern="0" spc="100" dirty="0">
                <a:solidFill>
                  <a:srgbClr val="530E87"/>
                </a:solidFill>
                <a:latin typeface="Arial" pitchFamily="34" charset="0"/>
                <a:ea typeface="Arial" pitchFamily="34" charset="-122"/>
                <a:cs typeface="Arial" pitchFamily="34" charset="-120"/>
              </a:rPr>
              <a:t>03 · PRODUCTIVITY</a:t>
            </a:r>
            <a:endParaRPr lang="en-US" sz="1050" dirty="0"/>
          </a:p>
        </p:txBody>
      </p:sp>
      <p:sp>
        <p:nvSpPr>
          <p:cNvPr id="20" name="Text 18"/>
          <p:cNvSpPr/>
          <p:nvPr/>
        </p:nvSpPr>
        <p:spPr>
          <a:xfrm>
            <a:off x="676656" y="3941064"/>
            <a:ext cx="4937760" cy="420624"/>
          </a:xfrm>
          <a:prstGeom prst="rect">
            <a:avLst/>
          </a:prstGeom>
          <a:noFill/>
          <a:ln/>
        </p:spPr>
        <p:txBody>
          <a:bodyPr wrap="square" rtlCol="0" anchor="ctr"/>
          <a:lstStyle/>
          <a:p>
            <a:pPr marL="0" indent="0" algn="l">
              <a:buNone/>
            </a:pPr>
            <a:r>
              <a:rPr lang="en-US" sz="2200" b="1" dirty="0">
                <a:solidFill>
                  <a:srgbClr val="4A196F"/>
                </a:solidFill>
                <a:latin typeface="Arial" pitchFamily="34" charset="0"/>
                <a:ea typeface="Arial" pitchFamily="34" charset="-122"/>
                <a:cs typeface="Arial" pitchFamily="34" charset="-120"/>
              </a:rPr>
              <a:t>[[£ PRODUCTIVITY]]</a:t>
            </a:r>
            <a:endParaRPr lang="en-US" sz="2200" dirty="0"/>
          </a:p>
        </p:txBody>
      </p:sp>
      <p:sp>
        <p:nvSpPr>
          <p:cNvPr id="21" name="Text 19"/>
          <p:cNvSpPr/>
          <p:nvPr/>
        </p:nvSpPr>
        <p:spPr>
          <a:xfrm>
            <a:off x="676656" y="4389120"/>
            <a:ext cx="4983480" cy="475488"/>
          </a:xfrm>
          <a:prstGeom prst="rect">
            <a:avLst/>
          </a:prstGeom>
          <a:noFill/>
          <a:ln/>
        </p:spPr>
        <p:txBody>
          <a:bodyPr wrap="square" rtlCol="0" anchor="t"/>
          <a:lstStyle/>
          <a:p>
            <a:pPr marL="0" indent="0" algn="l">
              <a:lnSpc>
                <a:spcPct val="103000"/>
              </a:lnSpc>
              <a:buNone/>
            </a:pPr>
            <a:r>
              <a:rPr lang="en-US" sz="1150" dirty="0">
                <a:solidFill>
                  <a:srgbClr val="33303A"/>
                </a:solidFill>
                <a:latin typeface="Arial" pitchFamily="34" charset="0"/>
                <a:ea typeface="Arial" pitchFamily="34" charset="-122"/>
                <a:cs typeface="Arial" pitchFamily="34" charset="-120"/>
              </a:rPr>
              <a:t>We staff on habit and review productivity a month too late.</a:t>
            </a:r>
            <a:endParaRPr lang="en-US" sz="1150" dirty="0"/>
          </a:p>
        </p:txBody>
      </p:sp>
      <p:sp>
        <p:nvSpPr>
          <p:cNvPr id="22" name="Text 20"/>
          <p:cNvSpPr/>
          <p:nvPr/>
        </p:nvSpPr>
        <p:spPr>
          <a:xfrm>
            <a:off x="676656" y="4910328"/>
            <a:ext cx="4983480" cy="256032"/>
          </a:xfrm>
          <a:prstGeom prst="rect">
            <a:avLst/>
          </a:prstGeom>
          <a:noFill/>
          <a:ln/>
        </p:spPr>
        <p:txBody>
          <a:bodyPr wrap="square" rtlCol="0" anchor="ctr"/>
          <a:lstStyle/>
          <a:p>
            <a:pPr marL="0" indent="0" algn="l">
              <a:buNone/>
            </a:pPr>
            <a:r>
              <a:rPr lang="en-US" sz="900" dirty="0">
                <a:solidFill>
                  <a:srgbClr val="63656A"/>
                </a:solidFill>
                <a:latin typeface="Arial" pitchFamily="34" charset="0"/>
                <a:ea typeface="Arial" pitchFamily="34" charset="-122"/>
                <a:cs typeface="Arial" pitchFamily="34" charset="-120"/>
              </a:rPr>
              <a:t>3% labour error × 50% recoverable on [[LABOUR £M]] · 80% flow</a:t>
            </a:r>
            <a:endParaRPr lang="en-US" sz="900" dirty="0"/>
          </a:p>
        </p:txBody>
      </p:sp>
      <p:sp>
        <p:nvSpPr>
          <p:cNvPr id="23" name="Shape 21"/>
          <p:cNvSpPr/>
          <p:nvPr/>
        </p:nvSpPr>
        <p:spPr>
          <a:xfrm>
            <a:off x="6309360" y="3611880"/>
            <a:ext cx="5394960" cy="1627632"/>
          </a:xfrm>
          <a:prstGeom prst="roundRect">
            <a:avLst>
              <a:gd name="adj" fmla="val 4494"/>
            </a:avLst>
          </a:prstGeom>
          <a:solidFill>
            <a:srgbClr val="F6F4F8"/>
          </a:solidFill>
          <a:ln w="12700">
            <a:solidFill>
              <a:srgbClr val="E4DCED"/>
            </a:solidFill>
            <a:prstDash val="solid"/>
          </a:ln>
        </p:spPr>
        <p:txBody>
          <a:bodyPr/>
          <a:lstStyle/>
          <a:p>
            <a:endParaRPr lang="en-US"/>
          </a:p>
        </p:txBody>
      </p:sp>
      <p:sp>
        <p:nvSpPr>
          <p:cNvPr id="24" name="Text 22"/>
          <p:cNvSpPr/>
          <p:nvPr/>
        </p:nvSpPr>
        <p:spPr>
          <a:xfrm>
            <a:off x="6528816" y="3703320"/>
            <a:ext cx="4937760" cy="256032"/>
          </a:xfrm>
          <a:prstGeom prst="rect">
            <a:avLst/>
          </a:prstGeom>
          <a:noFill/>
          <a:ln/>
        </p:spPr>
        <p:txBody>
          <a:bodyPr wrap="square" rtlCol="0" anchor="ctr"/>
          <a:lstStyle/>
          <a:p>
            <a:pPr marL="0" indent="0">
              <a:buNone/>
            </a:pPr>
            <a:r>
              <a:rPr lang="en-US" sz="1050" b="1" kern="0" spc="100" dirty="0">
                <a:solidFill>
                  <a:srgbClr val="530E87"/>
                </a:solidFill>
                <a:latin typeface="Arial" pitchFamily="34" charset="0"/>
                <a:ea typeface="Arial" pitchFamily="34" charset="-122"/>
                <a:cs typeface="Arial" pitchFamily="34" charset="-120"/>
              </a:rPr>
              <a:t>04 · VARIABLE COST</a:t>
            </a:r>
            <a:endParaRPr lang="en-US" sz="1050" dirty="0"/>
          </a:p>
        </p:txBody>
      </p:sp>
      <p:sp>
        <p:nvSpPr>
          <p:cNvPr id="25" name="Text 23"/>
          <p:cNvSpPr/>
          <p:nvPr/>
        </p:nvSpPr>
        <p:spPr>
          <a:xfrm>
            <a:off x="6528816" y="3941064"/>
            <a:ext cx="4937760" cy="420624"/>
          </a:xfrm>
          <a:prstGeom prst="rect">
            <a:avLst/>
          </a:prstGeom>
          <a:noFill/>
          <a:ln/>
        </p:spPr>
        <p:txBody>
          <a:bodyPr wrap="square" rtlCol="0" anchor="ctr"/>
          <a:lstStyle/>
          <a:p>
            <a:pPr marL="0" indent="0" algn="l">
              <a:buNone/>
            </a:pPr>
            <a:r>
              <a:rPr lang="en-US" sz="2200" b="1" dirty="0">
                <a:solidFill>
                  <a:srgbClr val="4A196F"/>
                </a:solidFill>
                <a:latin typeface="Arial" pitchFamily="34" charset="0"/>
                <a:ea typeface="Arial" pitchFamily="34" charset="-122"/>
                <a:cs typeface="Arial" pitchFamily="34" charset="-120"/>
              </a:rPr>
              <a:t>[[£ VARIABLE COST]]</a:t>
            </a:r>
            <a:endParaRPr lang="en-US" sz="2200" dirty="0"/>
          </a:p>
        </p:txBody>
      </p:sp>
      <p:sp>
        <p:nvSpPr>
          <p:cNvPr id="26" name="Text 24"/>
          <p:cNvSpPr/>
          <p:nvPr/>
        </p:nvSpPr>
        <p:spPr>
          <a:xfrm>
            <a:off x="6528816" y="4389120"/>
            <a:ext cx="4983480" cy="475488"/>
          </a:xfrm>
          <a:prstGeom prst="rect">
            <a:avLst/>
          </a:prstGeom>
          <a:noFill/>
          <a:ln/>
        </p:spPr>
        <p:txBody>
          <a:bodyPr wrap="square" rtlCol="0" anchor="t"/>
          <a:lstStyle/>
          <a:p>
            <a:pPr marL="0" indent="0" algn="l">
              <a:lnSpc>
                <a:spcPct val="103000"/>
              </a:lnSpc>
              <a:buNone/>
            </a:pPr>
            <a:r>
              <a:rPr lang="en-US" sz="1150" dirty="0">
                <a:solidFill>
                  <a:srgbClr val="33303A"/>
                </a:solidFill>
                <a:latin typeface="Arial" pitchFamily="34" charset="0"/>
                <a:ea typeface="Arial" pitchFamily="34" charset="-122"/>
                <a:cs typeface="Arial" pitchFamily="34" charset="-120"/>
              </a:rPr>
              <a:t>Our [[ANCILLARY £M]] of ancillary spend carries no forecast at all.</a:t>
            </a:r>
            <a:endParaRPr lang="en-US" sz="1150" dirty="0"/>
          </a:p>
        </p:txBody>
      </p:sp>
      <p:sp>
        <p:nvSpPr>
          <p:cNvPr id="27" name="Text 25"/>
          <p:cNvSpPr/>
          <p:nvPr/>
        </p:nvSpPr>
        <p:spPr>
          <a:xfrm>
            <a:off x="6528816" y="4910328"/>
            <a:ext cx="4983480" cy="256032"/>
          </a:xfrm>
          <a:prstGeom prst="rect">
            <a:avLst/>
          </a:prstGeom>
          <a:noFill/>
          <a:ln/>
        </p:spPr>
        <p:txBody>
          <a:bodyPr wrap="square" rtlCol="0" anchor="ctr"/>
          <a:lstStyle/>
          <a:p>
            <a:pPr marL="0" indent="0" algn="l">
              <a:buNone/>
            </a:pPr>
            <a:r>
              <a:rPr lang="en-US" sz="900" dirty="0">
                <a:solidFill>
                  <a:srgbClr val="63656A"/>
                </a:solidFill>
                <a:latin typeface="Arial" pitchFamily="34" charset="0"/>
                <a:ea typeface="Arial" pitchFamily="34" charset="-122"/>
                <a:cs typeface="Arial" pitchFamily="34" charset="-120"/>
              </a:rPr>
              <a:t>4% variable-cost reduction on [[ANCILLARY £M]] ancillary</a:t>
            </a:r>
            <a:endParaRPr lang="en-US" sz="900" dirty="0"/>
          </a:p>
        </p:txBody>
      </p:sp>
      <p:sp>
        <p:nvSpPr>
          <p:cNvPr id="28" name="Shape 26"/>
          <p:cNvSpPr/>
          <p:nvPr/>
        </p:nvSpPr>
        <p:spPr>
          <a:xfrm>
            <a:off x="457200" y="5413248"/>
            <a:ext cx="11247120" cy="896112"/>
          </a:xfrm>
          <a:prstGeom prst="roundRect">
            <a:avLst>
              <a:gd name="adj" fmla="val 8163"/>
            </a:avLst>
          </a:prstGeom>
          <a:solidFill>
            <a:srgbClr val="F6F4F8"/>
          </a:solidFill>
          <a:ln w="12700">
            <a:solidFill>
              <a:srgbClr val="D9CFE6"/>
            </a:solidFill>
            <a:prstDash val="solid"/>
          </a:ln>
        </p:spPr>
        <p:txBody>
          <a:bodyPr/>
          <a:lstStyle/>
          <a:p>
            <a:endParaRPr lang="en-US"/>
          </a:p>
        </p:txBody>
      </p:sp>
      <p:sp>
        <p:nvSpPr>
          <p:cNvPr id="29" name="Text 27"/>
          <p:cNvSpPr/>
          <p:nvPr/>
        </p:nvSpPr>
        <p:spPr>
          <a:xfrm>
            <a:off x="777240" y="5513832"/>
            <a:ext cx="2743200" cy="219456"/>
          </a:xfrm>
          <a:prstGeom prst="rect">
            <a:avLst/>
          </a:prstGeom>
          <a:noFill/>
          <a:ln/>
        </p:spPr>
        <p:txBody>
          <a:bodyPr wrap="square" rtlCol="0" anchor="ctr"/>
          <a:lstStyle/>
          <a:p>
            <a:pPr marL="0" indent="0">
              <a:buNone/>
            </a:pPr>
            <a:r>
              <a:rPr lang="en-US" sz="900" b="1" kern="0" spc="100" dirty="0">
                <a:solidFill>
                  <a:srgbClr val="63656A"/>
                </a:solidFill>
                <a:latin typeface="Arial" pitchFamily="34" charset="0"/>
                <a:ea typeface="Arial" pitchFamily="34" charset="-122"/>
                <a:cs typeface="Arial" pitchFamily="34" charset="-120"/>
              </a:rPr>
              <a:t>LEAKING, A YEAR</a:t>
            </a:r>
            <a:endParaRPr lang="en-US" sz="900" dirty="0"/>
          </a:p>
        </p:txBody>
      </p:sp>
      <p:sp>
        <p:nvSpPr>
          <p:cNvPr id="30" name="Text 28"/>
          <p:cNvSpPr/>
          <p:nvPr/>
        </p:nvSpPr>
        <p:spPr>
          <a:xfrm>
            <a:off x="777240" y="5733288"/>
            <a:ext cx="2743200" cy="457200"/>
          </a:xfrm>
          <a:prstGeom prst="rect">
            <a:avLst/>
          </a:prstGeom>
          <a:noFill/>
          <a:ln/>
        </p:spPr>
        <p:txBody>
          <a:bodyPr wrap="square" rtlCol="0" anchor="ctr"/>
          <a:lstStyle/>
          <a:p>
            <a:pPr marL="0" indent="0">
              <a:buNone/>
            </a:pPr>
            <a:r>
              <a:rPr lang="en-US" sz="2500" b="1" dirty="0">
                <a:solidFill>
                  <a:srgbClr val="4A196F"/>
                </a:solidFill>
                <a:latin typeface="Arial" pitchFamily="34" charset="0"/>
                <a:ea typeface="Arial" pitchFamily="34" charset="-122"/>
                <a:cs typeface="Arial" pitchFamily="34" charset="-120"/>
              </a:rPr>
              <a:t>[[£ LEAK TOTAL]]</a:t>
            </a:r>
            <a:endParaRPr lang="en-US" sz="2500" dirty="0"/>
          </a:p>
        </p:txBody>
      </p:sp>
      <p:sp>
        <p:nvSpPr>
          <p:cNvPr id="31" name="Shape 29"/>
          <p:cNvSpPr/>
          <p:nvPr/>
        </p:nvSpPr>
        <p:spPr>
          <a:xfrm>
            <a:off x="3886200" y="5596128"/>
            <a:ext cx="0" cy="530352"/>
          </a:xfrm>
          <a:prstGeom prst="line">
            <a:avLst/>
          </a:prstGeom>
          <a:noFill/>
          <a:ln w="12700">
            <a:solidFill>
              <a:srgbClr val="C9BCD9"/>
            </a:solidFill>
            <a:prstDash val="solid"/>
          </a:ln>
        </p:spPr>
        <p:txBody>
          <a:bodyPr/>
          <a:lstStyle/>
          <a:p>
            <a:endParaRPr lang="en-US"/>
          </a:p>
        </p:txBody>
      </p:sp>
      <p:sp>
        <p:nvSpPr>
          <p:cNvPr id="32" name="Text 30"/>
          <p:cNvSpPr/>
          <p:nvPr/>
        </p:nvSpPr>
        <p:spPr>
          <a:xfrm>
            <a:off x="4160520" y="5513832"/>
            <a:ext cx="3291840" cy="219456"/>
          </a:xfrm>
          <a:prstGeom prst="rect">
            <a:avLst/>
          </a:prstGeom>
          <a:noFill/>
          <a:ln/>
        </p:spPr>
        <p:txBody>
          <a:bodyPr wrap="square" rtlCol="0" anchor="ctr"/>
          <a:lstStyle/>
          <a:p>
            <a:pPr marL="0" indent="0">
              <a:buNone/>
            </a:pPr>
            <a:r>
              <a:rPr lang="en-US" sz="900" b="1" kern="0" spc="100" dirty="0">
                <a:solidFill>
                  <a:srgbClr val="63656A"/>
                </a:solidFill>
                <a:latin typeface="Arial" pitchFamily="34" charset="0"/>
                <a:ea typeface="Arial" pitchFamily="34" charset="-122"/>
                <a:cs typeface="Arial" pitchFamily="34" charset="-120"/>
              </a:rPr>
              <a:t>WHAT IT COSTS, YEAR ONE</a:t>
            </a:r>
            <a:endParaRPr lang="en-US" sz="900" dirty="0"/>
          </a:p>
        </p:txBody>
      </p:sp>
      <p:sp>
        <p:nvSpPr>
          <p:cNvPr id="33" name="Text 31"/>
          <p:cNvSpPr/>
          <p:nvPr/>
        </p:nvSpPr>
        <p:spPr>
          <a:xfrm>
            <a:off x="4160520" y="5733288"/>
            <a:ext cx="2103120" cy="457200"/>
          </a:xfrm>
          <a:prstGeom prst="rect">
            <a:avLst/>
          </a:prstGeom>
          <a:noFill/>
          <a:ln/>
        </p:spPr>
        <p:txBody>
          <a:bodyPr wrap="square" rtlCol="0" anchor="ctr"/>
          <a:lstStyle/>
          <a:p>
            <a:pPr marL="0" indent="0">
              <a:buNone/>
            </a:pPr>
            <a:r>
              <a:rPr lang="en-US" sz="2500" b="1" dirty="0">
                <a:solidFill>
                  <a:srgbClr val="4A196F"/>
                </a:solidFill>
                <a:latin typeface="Arial" pitchFamily="34" charset="0"/>
                <a:ea typeface="Arial" pitchFamily="34" charset="-122"/>
                <a:cs typeface="Arial" pitchFamily="34" charset="-120"/>
              </a:rPr>
              <a:t>[[£ YEAR-ONE COST]]</a:t>
            </a:r>
            <a:endParaRPr lang="en-US" sz="2500" dirty="0"/>
          </a:p>
        </p:txBody>
      </p:sp>
      <p:sp>
        <p:nvSpPr>
          <p:cNvPr id="34" name="Text 32"/>
          <p:cNvSpPr/>
          <p:nvPr/>
        </p:nvSpPr>
        <p:spPr>
          <a:xfrm>
            <a:off x="6172200" y="5705856"/>
            <a:ext cx="2377440" cy="502920"/>
          </a:xfrm>
          <a:prstGeom prst="rect">
            <a:avLst/>
          </a:prstGeom>
          <a:noFill/>
          <a:ln/>
        </p:spPr>
        <p:txBody>
          <a:bodyPr wrap="square" rtlCol="0" anchor="ctr"/>
          <a:lstStyle/>
          <a:p>
            <a:pPr marL="0" indent="0">
              <a:lnSpc>
                <a:spcPct val="105000"/>
              </a:lnSpc>
              <a:buNone/>
            </a:pPr>
            <a:r>
              <a:rPr lang="en-US" sz="850" dirty="0">
                <a:solidFill>
                  <a:srgbClr val="63656A"/>
                </a:solidFill>
                <a:latin typeface="Arial" pitchFamily="34" charset="0"/>
                <a:ea typeface="Arial" pitchFamily="34" charset="-122"/>
                <a:cs typeface="Arial" pitchFamily="34" charset="-120"/>
              </a:rPr>
              <a:t>[[£ SUBSCRIPTION]] a year plus [[£ IMPLEMENTATION]] to implement</a:t>
            </a:r>
            <a:endParaRPr lang="en-US" sz="850" dirty="0"/>
          </a:p>
          <a:p>
            <a:pPr marL="0" indent="0">
              <a:lnSpc>
                <a:spcPct val="105000"/>
              </a:lnSpc>
              <a:buNone/>
            </a:pPr>
            <a:r>
              <a:rPr lang="en-US" sz="850" dirty="0">
                <a:solidFill>
                  <a:srgbClr val="63656A"/>
                </a:solidFill>
                <a:latin typeface="Arial" pitchFamily="34" charset="0"/>
                <a:ea typeface="Arial" pitchFamily="34" charset="-122"/>
                <a:cs typeface="Arial" pitchFamily="34" charset="-120"/>
              </a:rPr>
              <a:t>[[ROOMS]] rooms, Profit tier</a:t>
            </a:r>
            <a:endParaRPr lang="en-US" sz="850" dirty="0"/>
          </a:p>
        </p:txBody>
      </p:sp>
      <p:sp>
        <p:nvSpPr>
          <p:cNvPr id="35" name="Shape 33"/>
          <p:cNvSpPr/>
          <p:nvPr/>
        </p:nvSpPr>
        <p:spPr>
          <a:xfrm>
            <a:off x="8686800" y="5596128"/>
            <a:ext cx="0" cy="530352"/>
          </a:xfrm>
          <a:prstGeom prst="line">
            <a:avLst/>
          </a:prstGeom>
          <a:noFill/>
          <a:ln w="12700">
            <a:solidFill>
              <a:srgbClr val="C9BCD9"/>
            </a:solidFill>
            <a:prstDash val="solid"/>
          </a:ln>
        </p:spPr>
        <p:txBody>
          <a:bodyPr/>
          <a:lstStyle/>
          <a:p>
            <a:endParaRPr lang="en-US"/>
          </a:p>
        </p:txBody>
      </p:sp>
      <p:sp>
        <p:nvSpPr>
          <p:cNvPr id="36" name="Text 34"/>
          <p:cNvSpPr/>
          <p:nvPr/>
        </p:nvSpPr>
        <p:spPr>
          <a:xfrm>
            <a:off x="8961120" y="5596128"/>
            <a:ext cx="2606040" cy="530352"/>
          </a:xfrm>
          <a:prstGeom prst="rect">
            <a:avLst/>
          </a:prstGeom>
          <a:noFill/>
          <a:ln/>
        </p:spPr>
        <p:txBody>
          <a:bodyPr wrap="square" rtlCol="0" anchor="ctr"/>
          <a:lstStyle/>
          <a:p>
            <a:pPr marL="0" indent="0" algn="l">
              <a:lnSpc>
                <a:spcPct val="105000"/>
              </a:lnSpc>
              <a:buNone/>
            </a:pPr>
            <a:r>
              <a:rPr lang="en-US" sz="1250" b="1" dirty="0">
                <a:solidFill>
                  <a:srgbClr val="4A196F"/>
                </a:solidFill>
                <a:latin typeface="Arial" pitchFamily="34" charset="0"/>
                <a:ea typeface="Arial" pitchFamily="34" charset="-122"/>
                <a:cs typeface="Arial" pitchFamily="34" charset="-120"/>
              </a:rPr>
              <a:t>We break even by recovering [[BREAK-EVEN %]] of the leak.
</a:t>
            </a:r>
            <a:r>
              <a:rPr lang="en-US" sz="1150" dirty="0">
                <a:solidFill>
                  <a:srgbClr val="33303A"/>
                </a:solidFill>
                <a:latin typeface="Arial" pitchFamily="34" charset="0"/>
                <a:ea typeface="Arial" pitchFamily="34" charset="-122"/>
                <a:cs typeface="Arial" pitchFamily="34" charset="-120"/>
              </a:rPr>
              <a:t>Payback [[PAYBACK]].</a:t>
            </a:r>
            <a:endParaRPr lang="en-US" sz="1250" dirty="0"/>
          </a:p>
        </p:txBody>
      </p:sp>
      <p:sp>
        <p:nvSpPr>
          <p:cNvPr id="37" name="Text 35"/>
          <p:cNvSpPr/>
          <p:nvPr/>
        </p:nvSpPr>
        <p:spPr>
          <a:xfrm>
            <a:off x="457200" y="6400800"/>
            <a:ext cx="9601200" cy="274320"/>
          </a:xfrm>
          <a:prstGeom prst="rect">
            <a:avLst/>
          </a:prstGeom>
          <a:noFill/>
          <a:ln/>
        </p:spPr>
        <p:txBody>
          <a:bodyPr wrap="square" rtlCol="0" anchor="ctr"/>
          <a:lstStyle/>
          <a:p>
            <a:pPr marL="0" indent="0">
              <a:buNone/>
            </a:pPr>
            <a:r>
              <a:rPr lang="en-US" sz="900" dirty="0">
                <a:solidFill>
                  <a:srgbClr val="63656A"/>
                </a:solidFill>
                <a:latin typeface="Arial" pitchFamily="34" charset="0"/>
                <a:ea typeface="Arial" pitchFamily="34" charset="-122"/>
                <a:cs typeface="Arial" pitchFamily="34" charset="-120"/>
              </a:rPr>
              <a:t>Theoretical leak on [[HOTEL NAME]]'s real numbers. The 48-hour diagnostic confirms every line before you commit.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F8"/>
        </a:solidFill>
        <a:effectLst/>
      </p:bgPr>
    </p:bg>
    <p:spTree>
      <p:nvGrpSpPr>
        <p:cNvPr id="1" name=""/>
        <p:cNvGrpSpPr/>
        <p:nvPr/>
      </p:nvGrpSpPr>
      <p:grpSpPr>
        <a:xfrm>
          <a:off x="0" y="0"/>
          <a:ext cx="0" cy="0"/>
          <a:chOff x="0" y="0"/>
          <a:chExt cx="0" cy="0"/>
        </a:xfrm>
      </p:grpSpPr>
      <p:sp>
        <p:nvSpPr>
          <p:cNvPr id="2" name="Text 0"/>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4A196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4A196F"/>
                </a:solidFill>
                <a:latin typeface="Arial" pitchFamily="34" charset="0"/>
                <a:ea typeface="Arial" pitchFamily="34" charset="-122"/>
                <a:cs typeface="Arial" pitchFamily="34" charset="-120"/>
              </a:rPr>
              <a:t>CALENDAR</a:t>
            </a:r>
            <a:endParaRPr lang="en-US" sz="1200" dirty="0"/>
          </a:p>
        </p:txBody>
      </p:sp>
      <p:sp>
        <p:nvSpPr>
          <p:cNvPr id="3" name="Text 1"/>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530E87"/>
                </a:solidFill>
                <a:latin typeface="Arial" pitchFamily="34" charset="0"/>
                <a:ea typeface="Arial" pitchFamily="34" charset="-122"/>
                <a:cs typeface="Arial" pitchFamily="34" charset="-120"/>
              </a:rPr>
              <a:t>04 / PROOF</a:t>
            </a:r>
            <a:endParaRPr lang="en-US" sz="1200" dirty="0"/>
          </a:p>
        </p:txBody>
      </p:sp>
      <p:sp>
        <p:nvSpPr>
          <p:cNvPr id="4" name="Text 2"/>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63656A"/>
                </a:solidFill>
                <a:latin typeface="Arial" pitchFamily="34" charset="0"/>
                <a:ea typeface="Arial" pitchFamily="34" charset="-122"/>
                <a:cs typeface="Arial" pitchFamily="34" charset="-120"/>
              </a:rPr>
              <a:t>04 / 05</a:t>
            </a:r>
            <a:endParaRPr lang="en-US" sz="1000" dirty="0"/>
          </a:p>
        </p:txBody>
      </p:sp>
      <p:sp>
        <p:nvSpPr>
          <p:cNvPr id="5" name="Shape 3"/>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6" name="Text 4"/>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7" name="Text 5"/>
          <p:cNvSpPr/>
          <p:nvPr/>
        </p:nvSpPr>
        <p:spPr>
          <a:xfrm>
            <a:off x="411480" y="1143000"/>
            <a:ext cx="1828800" cy="1828800"/>
          </a:xfrm>
          <a:prstGeom prst="rect">
            <a:avLst/>
          </a:prstGeom>
          <a:noFill/>
          <a:ln/>
        </p:spPr>
        <p:txBody>
          <a:bodyPr wrap="square" rtlCol="0" anchor="ctr"/>
          <a:lstStyle/>
          <a:p>
            <a:pPr marL="0" indent="0">
              <a:buNone/>
            </a:pPr>
            <a:r>
              <a:rPr lang="en-US" sz="17000" b="1" dirty="0">
                <a:solidFill>
                  <a:srgbClr val="DAD1E2"/>
                </a:solidFill>
                <a:latin typeface="Cambria" pitchFamily="34" charset="0"/>
                <a:ea typeface="Cambria" pitchFamily="34" charset="-122"/>
                <a:cs typeface="Cambria" pitchFamily="34" charset="-120"/>
              </a:rPr>
              <a:t>“</a:t>
            </a:r>
            <a:endParaRPr lang="en-US" sz="17000" dirty="0"/>
          </a:p>
        </p:txBody>
      </p:sp>
      <p:sp>
        <p:nvSpPr>
          <p:cNvPr id="8" name="Text 6"/>
          <p:cNvSpPr/>
          <p:nvPr/>
        </p:nvSpPr>
        <p:spPr>
          <a:xfrm>
            <a:off x="1737360" y="1371600"/>
            <a:ext cx="9144000" cy="731520"/>
          </a:xfrm>
          <a:prstGeom prst="rect">
            <a:avLst/>
          </a:prstGeom>
          <a:noFill/>
          <a:ln/>
        </p:spPr>
        <p:txBody>
          <a:bodyPr wrap="square" rtlCol="0" anchor="ctr"/>
          <a:lstStyle/>
          <a:p>
            <a:pPr marL="0" indent="0" algn="l">
              <a:buNone/>
            </a:pPr>
            <a:r>
              <a:rPr lang="en-US" sz="2500" b="1" dirty="0">
                <a:solidFill>
                  <a:srgbClr val="4A196F"/>
                </a:solidFill>
                <a:latin typeface="Arial" pitchFamily="34" charset="0"/>
                <a:ea typeface="Arial" pitchFamily="34" charset="-122"/>
                <a:cs typeface="Arial" pitchFamily="34" charset="-120"/>
              </a:rPr>
              <a:t>25 CLASSIC NORWAY HOTELS ALREADY RUN THIS WAY.</a:t>
            </a:r>
            <a:endParaRPr lang="en-US" sz="2500" dirty="0"/>
          </a:p>
        </p:txBody>
      </p:sp>
      <p:sp>
        <p:nvSpPr>
          <p:cNvPr id="9" name="Text 7"/>
          <p:cNvSpPr/>
          <p:nvPr/>
        </p:nvSpPr>
        <p:spPr>
          <a:xfrm>
            <a:off x="1737360" y="2194560"/>
            <a:ext cx="8778240" cy="1737360"/>
          </a:xfrm>
          <a:prstGeom prst="rect">
            <a:avLst/>
          </a:prstGeom>
          <a:noFill/>
          <a:ln/>
        </p:spPr>
        <p:txBody>
          <a:bodyPr wrap="square" rtlCol="0" anchor="ctr"/>
          <a:lstStyle/>
          <a:p>
            <a:pPr marL="0" indent="0" algn="l">
              <a:lnSpc>
                <a:spcPct val="118000"/>
              </a:lnSpc>
              <a:buNone/>
            </a:pPr>
            <a:r>
              <a:rPr lang="en-US" sz="2100" i="1" dirty="0">
                <a:solidFill>
                  <a:srgbClr val="1A1A1A"/>
                </a:solidFill>
                <a:latin typeface="Cambria" pitchFamily="34" charset="0"/>
                <a:ea typeface="Cambria" pitchFamily="34" charset="-122"/>
                <a:cs typeface="Cambria" pitchFamily="34" charset="-120"/>
              </a:rPr>
              <a:t>Demand Calendar transformed how we manage our commercial strategies, making us more proactive rather than reactive. Our entire team now works out of one place with the same data, and our use of Excel has dropped by around 95%.</a:t>
            </a:r>
            <a:endParaRPr lang="en-US" sz="2100" dirty="0"/>
          </a:p>
        </p:txBody>
      </p:sp>
      <p:sp>
        <p:nvSpPr>
          <p:cNvPr id="10" name="Text 8"/>
          <p:cNvSpPr/>
          <p:nvPr/>
        </p:nvSpPr>
        <p:spPr>
          <a:xfrm>
            <a:off x="1737360" y="4297680"/>
            <a:ext cx="8778240" cy="320040"/>
          </a:xfrm>
          <a:prstGeom prst="rect">
            <a:avLst/>
          </a:prstGeom>
          <a:noFill/>
          <a:ln/>
        </p:spPr>
        <p:txBody>
          <a:bodyPr wrap="square" rtlCol="0" anchor="ctr"/>
          <a:lstStyle/>
          <a:p>
            <a:pPr marL="0" indent="0">
              <a:buNone/>
            </a:pPr>
            <a:r>
              <a:rPr lang="en-US" sz="1200" b="1" dirty="0">
                <a:solidFill>
                  <a:srgbClr val="63656A"/>
                </a:solidFill>
                <a:latin typeface="Arial" pitchFamily="34" charset="0"/>
                <a:ea typeface="Arial" pitchFamily="34" charset="-122"/>
                <a:cs typeface="Arial" pitchFamily="34" charset="-120"/>
              </a:rPr>
              <a:t>ALEXANDER KILLI  ·  Director of Revenue and Distribution  ·  Classic Norway Hotels</a:t>
            </a:r>
            <a:endParaRPr lang="en-US" sz="1200" dirty="0"/>
          </a:p>
        </p:txBody>
      </p:sp>
      <p:sp>
        <p:nvSpPr>
          <p:cNvPr id="11" name="Shape 9"/>
          <p:cNvSpPr/>
          <p:nvPr/>
        </p:nvSpPr>
        <p:spPr>
          <a:xfrm>
            <a:off x="1737360" y="5166360"/>
            <a:ext cx="8778240" cy="0"/>
          </a:xfrm>
          <a:prstGeom prst="line">
            <a:avLst/>
          </a:prstGeom>
          <a:noFill/>
          <a:ln w="12700">
            <a:solidFill>
              <a:srgbClr val="D9CFE6"/>
            </a:solidFill>
            <a:prstDash val="solid"/>
          </a:ln>
        </p:spPr>
        <p:txBody>
          <a:bodyPr/>
          <a:lstStyle/>
          <a:p>
            <a:endParaRPr lang="en-US"/>
          </a:p>
        </p:txBody>
      </p:sp>
      <p:sp>
        <p:nvSpPr>
          <p:cNvPr id="12" name="Text 10"/>
          <p:cNvSpPr/>
          <p:nvPr/>
        </p:nvSpPr>
        <p:spPr>
          <a:xfrm>
            <a:off x="1737360" y="5349240"/>
            <a:ext cx="3657600" cy="274320"/>
          </a:xfrm>
          <a:prstGeom prst="rect">
            <a:avLst/>
          </a:prstGeom>
          <a:noFill/>
          <a:ln/>
        </p:spPr>
        <p:txBody>
          <a:bodyPr wrap="square" rtlCol="0" anchor="ctr"/>
          <a:lstStyle/>
          <a:p>
            <a:pPr marL="0" indent="0">
              <a:buNone/>
            </a:pPr>
            <a:r>
              <a:rPr lang="en-US" sz="1000" b="1" kern="0" spc="200" dirty="0">
                <a:solidFill>
                  <a:srgbClr val="530E87"/>
                </a:solidFill>
                <a:latin typeface="Arial" pitchFamily="34" charset="0"/>
                <a:ea typeface="Arial" pitchFamily="34" charset="-122"/>
                <a:cs typeface="Arial" pitchFamily="34" charset="-120"/>
              </a:rPr>
              <a:t>TRUSTED BY</a:t>
            </a:r>
            <a:endParaRPr lang="en-US" sz="1000" dirty="0"/>
          </a:p>
        </p:txBody>
      </p:sp>
      <p:sp>
        <p:nvSpPr>
          <p:cNvPr id="13" name="Text 11"/>
          <p:cNvSpPr/>
          <p:nvPr/>
        </p:nvSpPr>
        <p:spPr>
          <a:xfrm>
            <a:off x="1737360" y="5669280"/>
            <a:ext cx="9601200" cy="365760"/>
          </a:xfrm>
          <a:prstGeom prst="rect">
            <a:avLst/>
          </a:prstGeom>
          <a:noFill/>
          <a:ln/>
        </p:spPr>
        <p:txBody>
          <a:bodyPr wrap="square" rtlCol="0" anchor="ctr"/>
          <a:lstStyle/>
          <a:p>
            <a:pPr marL="0" indent="0">
              <a:buNone/>
            </a:pPr>
            <a:r>
              <a:rPr lang="en-US" sz="1300" dirty="0">
                <a:solidFill>
                  <a:srgbClr val="33303A"/>
                </a:solidFill>
                <a:latin typeface="Arial" pitchFamily="34" charset="0"/>
                <a:ea typeface="Arial" pitchFamily="34" charset="-122"/>
                <a:cs typeface="Arial" pitchFamily="34" charset="-120"/>
              </a:rPr>
              <a:t>Classic Norway Hotels  ·  Liseberg Grand Curiosa  ·  Bank Hotel  ·  Strawberry  ·  Best Western</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A196F"/>
        </a:solidFill>
        <a:effectLst/>
      </p:bgPr>
    </p:bg>
    <p:spTree>
      <p:nvGrpSpPr>
        <p:cNvPr id="1" name=""/>
        <p:cNvGrpSpPr/>
        <p:nvPr/>
      </p:nvGrpSpPr>
      <p:grpSpPr>
        <a:xfrm>
          <a:off x="0" y="0"/>
          <a:ext cx="0" cy="0"/>
          <a:chOff x="0" y="0"/>
          <a:chExt cx="0" cy="0"/>
        </a:xfrm>
      </p:grpSpPr>
      <p:sp>
        <p:nvSpPr>
          <p:cNvPr id="2" name="Shape 0"/>
          <p:cNvSpPr/>
          <p:nvPr/>
        </p:nvSpPr>
        <p:spPr>
          <a:xfrm rot="10800000">
            <a:off x="9509760" y="0"/>
            <a:ext cx="2651760" cy="6858000"/>
          </a:xfrm>
          <a:prstGeom prst="rtTriangle">
            <a:avLst/>
          </a:prstGeom>
          <a:solidFill>
            <a:srgbClr val="34164B"/>
          </a:solidFill>
          <a:ln/>
        </p:spPr>
        <p:txBody>
          <a:bodyPr/>
          <a:lstStyle/>
          <a:p>
            <a:endParaRPr lang="en-US"/>
          </a:p>
        </p:txBody>
      </p:sp>
      <p:sp>
        <p:nvSpPr>
          <p:cNvPr id="3" name="Text 1"/>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FFFFF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FFFFFF"/>
                </a:solidFill>
                <a:latin typeface="Arial" pitchFamily="34" charset="0"/>
                <a:ea typeface="Arial" pitchFamily="34" charset="-122"/>
                <a:cs typeface="Arial" pitchFamily="34" charset="-120"/>
              </a:rPr>
              <a:t>CALENDAR</a:t>
            </a:r>
            <a:endParaRPr lang="en-US" sz="1200" dirty="0"/>
          </a:p>
        </p:txBody>
      </p:sp>
      <p:sp>
        <p:nvSpPr>
          <p:cNvPr id="4" name="Text 2"/>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C9A9E6"/>
                </a:solidFill>
                <a:latin typeface="Arial" pitchFamily="34" charset="0"/>
                <a:ea typeface="Arial" pitchFamily="34" charset="-122"/>
                <a:cs typeface="Arial" pitchFamily="34" charset="-120"/>
              </a:rPr>
              <a:t>05 / THE DECISION</a:t>
            </a:r>
            <a:endParaRPr lang="en-US" sz="1200" dirty="0"/>
          </a:p>
        </p:txBody>
      </p:sp>
      <p:sp>
        <p:nvSpPr>
          <p:cNvPr id="5" name="Text 3"/>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9A7EC0"/>
                </a:solidFill>
                <a:latin typeface="Arial" pitchFamily="34" charset="0"/>
                <a:ea typeface="Arial" pitchFamily="34" charset="-122"/>
                <a:cs typeface="Arial" pitchFamily="34" charset="-120"/>
              </a:rPr>
              <a:t>05 / 05</a:t>
            </a:r>
            <a:endParaRPr lang="en-US" sz="1000" dirty="0"/>
          </a:p>
        </p:txBody>
      </p:sp>
      <p:sp>
        <p:nvSpPr>
          <p:cNvPr id="6" name="Shape 4"/>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7" name="Text 5"/>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8" name="Text 6"/>
          <p:cNvSpPr/>
          <p:nvPr/>
        </p:nvSpPr>
        <p:spPr>
          <a:xfrm>
            <a:off x="457200" y="1463040"/>
            <a:ext cx="7955280" cy="914400"/>
          </a:xfrm>
          <a:prstGeom prst="rect">
            <a:avLst/>
          </a:prstGeom>
          <a:noFill/>
          <a:ln/>
        </p:spPr>
        <p:txBody>
          <a:bodyPr wrap="square" rtlCol="0" anchor="ctr"/>
          <a:lstStyle/>
          <a:p>
            <a:pPr marL="0" indent="0" algn="l">
              <a:buNone/>
            </a:pPr>
            <a:r>
              <a:rPr lang="en-US" sz="3400" b="1" dirty="0">
                <a:solidFill>
                  <a:srgbClr val="FFFFFF"/>
                </a:solidFill>
                <a:latin typeface="Arial" pitchFamily="34" charset="0"/>
                <a:ea typeface="Arial" pitchFamily="34" charset="-122"/>
                <a:cs typeface="Arial" pitchFamily="34" charset="-120"/>
              </a:rPr>
              <a:t>THE DECISIONS ONLY YOU CAN MAKE.</a:t>
            </a:r>
            <a:endParaRPr lang="en-US" sz="3400" dirty="0"/>
          </a:p>
        </p:txBody>
      </p:sp>
      <p:sp>
        <p:nvSpPr>
          <p:cNvPr id="9" name="Text 7"/>
          <p:cNvSpPr/>
          <p:nvPr/>
        </p:nvSpPr>
        <p:spPr>
          <a:xfrm>
            <a:off x="457200" y="2514600"/>
            <a:ext cx="7589520" cy="914400"/>
          </a:xfrm>
          <a:prstGeom prst="rect">
            <a:avLst/>
          </a:prstGeom>
          <a:noFill/>
          <a:ln/>
        </p:spPr>
        <p:txBody>
          <a:bodyPr wrap="square" rtlCol="0" anchor="ctr"/>
          <a:lstStyle/>
          <a:p>
            <a:pPr marL="0" indent="0" algn="l">
              <a:lnSpc>
                <a:spcPct val="112000"/>
              </a:lnSpc>
              <a:buNone/>
            </a:pPr>
            <a:r>
              <a:rPr lang="en-US" sz="1500" dirty="0">
                <a:solidFill>
                  <a:srgbClr val="E9E0F2"/>
                </a:solidFill>
                <a:latin typeface="Arial" pitchFamily="34" charset="0"/>
                <a:ea typeface="Arial" pitchFamily="34" charset="-122"/>
                <a:cs typeface="Arial" pitchFamily="34" charset="-120"/>
              </a:rPr>
              <a:t>The money question is already answered. The 48-hour diagnostic is run on our own room count, ADR, occupancy, F&amp;B mix, and labour cost. What is left is yours to decide.</a:t>
            </a:r>
            <a:endParaRPr lang="en-US" sz="1500" dirty="0"/>
          </a:p>
        </p:txBody>
      </p:sp>
      <p:sp>
        <p:nvSpPr>
          <p:cNvPr id="10" name="Shape 8"/>
          <p:cNvSpPr/>
          <p:nvPr/>
        </p:nvSpPr>
        <p:spPr>
          <a:xfrm>
            <a:off x="457200" y="3611880"/>
            <a:ext cx="384048" cy="384048"/>
          </a:xfrm>
          <a:prstGeom prst="roundRect">
            <a:avLst>
              <a:gd name="adj" fmla="val 14286"/>
            </a:avLst>
          </a:prstGeom>
          <a:solidFill>
            <a:srgbClr val="34164B"/>
          </a:solidFill>
          <a:ln w="12700">
            <a:solidFill>
              <a:srgbClr val="7A5A9E"/>
            </a:solidFill>
            <a:prstDash val="solid"/>
          </a:ln>
        </p:spPr>
        <p:txBody>
          <a:bodyPr/>
          <a:lstStyle/>
          <a:p>
            <a:endParaRPr lang="en-US"/>
          </a:p>
        </p:txBody>
      </p:sp>
      <p:sp>
        <p:nvSpPr>
          <p:cNvPr id="11" name="Text 9"/>
          <p:cNvSpPr/>
          <p:nvPr/>
        </p:nvSpPr>
        <p:spPr>
          <a:xfrm>
            <a:off x="457200" y="3611880"/>
            <a:ext cx="384048" cy="384048"/>
          </a:xfrm>
          <a:prstGeom prst="rect">
            <a:avLst/>
          </a:prstGeom>
          <a:noFill/>
          <a:ln/>
        </p:spPr>
        <p:txBody>
          <a:bodyPr wrap="square" rtlCol="0" anchor="ctr"/>
          <a:lstStyle/>
          <a:p>
            <a:pPr marL="0" indent="0" algn="ctr">
              <a:buNone/>
            </a:pPr>
            <a:r>
              <a:rPr lang="en-US" sz="1000" b="1" dirty="0">
                <a:solidFill>
                  <a:srgbClr val="ED8B00"/>
                </a:solidFill>
                <a:latin typeface="Arial" pitchFamily="34" charset="0"/>
                <a:ea typeface="Arial" pitchFamily="34" charset="-122"/>
                <a:cs typeface="Arial" pitchFamily="34" charset="-120"/>
              </a:rPr>
              <a:t>01</a:t>
            </a:r>
            <a:endParaRPr lang="en-US" sz="1000" dirty="0"/>
          </a:p>
        </p:txBody>
      </p:sp>
      <p:sp>
        <p:nvSpPr>
          <p:cNvPr id="12" name="Text 10"/>
          <p:cNvSpPr/>
          <p:nvPr/>
        </p:nvSpPr>
        <p:spPr>
          <a:xfrm>
            <a:off x="1005840" y="3611880"/>
            <a:ext cx="7863840" cy="384048"/>
          </a:xfrm>
          <a:prstGeom prst="rect">
            <a:avLst/>
          </a:prstGeom>
          <a:noFill/>
          <a:ln/>
        </p:spPr>
        <p:txBody>
          <a:bodyPr wrap="square" rtlCol="0" anchor="ctr"/>
          <a:lstStyle/>
          <a:p>
            <a:pPr marL="0" indent="0" algn="l">
              <a:buNone/>
            </a:pPr>
            <a:r>
              <a:rPr lang="en-US" sz="1450" dirty="0">
                <a:solidFill>
                  <a:srgbClr val="FFFFFF"/>
                </a:solidFill>
                <a:latin typeface="Arial" pitchFamily="34" charset="0"/>
                <a:ea typeface="Arial" pitchFamily="34" charset="-122"/>
                <a:cs typeface="Arial" pitchFamily="34" charset="-120"/>
              </a:rPr>
              <a:t>Adopt one forecast as the hotel's single plan of record.</a:t>
            </a:r>
            <a:endParaRPr lang="en-US" sz="1450" dirty="0"/>
          </a:p>
        </p:txBody>
      </p:sp>
      <p:sp>
        <p:nvSpPr>
          <p:cNvPr id="13" name="Shape 11"/>
          <p:cNvSpPr/>
          <p:nvPr/>
        </p:nvSpPr>
        <p:spPr>
          <a:xfrm>
            <a:off x="457200" y="4178808"/>
            <a:ext cx="384048" cy="384048"/>
          </a:xfrm>
          <a:prstGeom prst="roundRect">
            <a:avLst>
              <a:gd name="adj" fmla="val 14286"/>
            </a:avLst>
          </a:prstGeom>
          <a:solidFill>
            <a:srgbClr val="34164B"/>
          </a:solidFill>
          <a:ln w="12700">
            <a:solidFill>
              <a:srgbClr val="7A5A9E"/>
            </a:solidFill>
            <a:prstDash val="solid"/>
          </a:ln>
        </p:spPr>
        <p:txBody>
          <a:bodyPr/>
          <a:lstStyle/>
          <a:p>
            <a:endParaRPr lang="en-US"/>
          </a:p>
        </p:txBody>
      </p:sp>
      <p:sp>
        <p:nvSpPr>
          <p:cNvPr id="14" name="Text 12"/>
          <p:cNvSpPr/>
          <p:nvPr/>
        </p:nvSpPr>
        <p:spPr>
          <a:xfrm>
            <a:off x="457200" y="4178808"/>
            <a:ext cx="384048" cy="384048"/>
          </a:xfrm>
          <a:prstGeom prst="rect">
            <a:avLst/>
          </a:prstGeom>
          <a:noFill/>
          <a:ln/>
        </p:spPr>
        <p:txBody>
          <a:bodyPr wrap="square" rtlCol="0" anchor="ctr"/>
          <a:lstStyle/>
          <a:p>
            <a:pPr marL="0" indent="0" algn="ctr">
              <a:buNone/>
            </a:pPr>
            <a:r>
              <a:rPr lang="en-US" sz="1000" b="1" dirty="0">
                <a:solidFill>
                  <a:srgbClr val="ED8B00"/>
                </a:solidFill>
                <a:latin typeface="Arial" pitchFamily="34" charset="0"/>
                <a:ea typeface="Arial" pitchFamily="34" charset="-122"/>
                <a:cs typeface="Arial" pitchFamily="34" charset="-120"/>
              </a:rPr>
              <a:t>02</a:t>
            </a:r>
            <a:endParaRPr lang="en-US" sz="1000" dirty="0"/>
          </a:p>
        </p:txBody>
      </p:sp>
      <p:sp>
        <p:nvSpPr>
          <p:cNvPr id="15" name="Text 13"/>
          <p:cNvSpPr/>
          <p:nvPr/>
        </p:nvSpPr>
        <p:spPr>
          <a:xfrm>
            <a:off x="1005840" y="4178808"/>
            <a:ext cx="7863840" cy="384048"/>
          </a:xfrm>
          <a:prstGeom prst="rect">
            <a:avLst/>
          </a:prstGeom>
          <a:noFill/>
          <a:ln/>
        </p:spPr>
        <p:txBody>
          <a:bodyPr wrap="square" rtlCol="0" anchor="ctr"/>
          <a:lstStyle/>
          <a:p>
            <a:pPr marL="0" indent="0" algn="l">
              <a:buNone/>
            </a:pPr>
            <a:r>
              <a:rPr lang="en-US" sz="1450" dirty="0">
                <a:solidFill>
                  <a:srgbClr val="FFFFFF"/>
                </a:solidFill>
                <a:latin typeface="Arial" pitchFamily="34" charset="0"/>
                <a:ea typeface="Arial" pitchFamily="34" charset="-122"/>
                <a:cs typeface="Arial" pitchFamily="34" charset="-120"/>
              </a:rPr>
              <a:t>Give me the mandate to run it, and name the department heads who log in.</a:t>
            </a:r>
            <a:endParaRPr lang="en-US" sz="1450" dirty="0"/>
          </a:p>
        </p:txBody>
      </p:sp>
      <p:sp>
        <p:nvSpPr>
          <p:cNvPr id="16" name="Shape 14"/>
          <p:cNvSpPr/>
          <p:nvPr/>
        </p:nvSpPr>
        <p:spPr>
          <a:xfrm>
            <a:off x="457200" y="4745736"/>
            <a:ext cx="384048" cy="384048"/>
          </a:xfrm>
          <a:prstGeom prst="roundRect">
            <a:avLst>
              <a:gd name="adj" fmla="val 14286"/>
            </a:avLst>
          </a:prstGeom>
          <a:solidFill>
            <a:srgbClr val="34164B"/>
          </a:solidFill>
          <a:ln w="12700">
            <a:solidFill>
              <a:srgbClr val="7A5A9E"/>
            </a:solidFill>
            <a:prstDash val="solid"/>
          </a:ln>
        </p:spPr>
        <p:txBody>
          <a:bodyPr/>
          <a:lstStyle/>
          <a:p>
            <a:endParaRPr lang="en-US"/>
          </a:p>
        </p:txBody>
      </p:sp>
      <p:sp>
        <p:nvSpPr>
          <p:cNvPr id="17" name="Text 15"/>
          <p:cNvSpPr/>
          <p:nvPr/>
        </p:nvSpPr>
        <p:spPr>
          <a:xfrm>
            <a:off x="457200" y="4745736"/>
            <a:ext cx="384048" cy="384048"/>
          </a:xfrm>
          <a:prstGeom prst="rect">
            <a:avLst/>
          </a:prstGeom>
          <a:noFill/>
          <a:ln/>
        </p:spPr>
        <p:txBody>
          <a:bodyPr wrap="square" rtlCol="0" anchor="ctr"/>
          <a:lstStyle/>
          <a:p>
            <a:pPr marL="0" indent="0" algn="ctr">
              <a:buNone/>
            </a:pPr>
            <a:r>
              <a:rPr lang="en-US" sz="1000" b="1" dirty="0">
                <a:solidFill>
                  <a:srgbClr val="ED8B00"/>
                </a:solidFill>
                <a:latin typeface="Arial" pitchFamily="34" charset="0"/>
                <a:ea typeface="Arial" pitchFamily="34" charset="-122"/>
                <a:cs typeface="Arial" pitchFamily="34" charset="-120"/>
              </a:rPr>
              <a:t>03</a:t>
            </a:r>
            <a:endParaRPr lang="en-US" sz="1000" dirty="0"/>
          </a:p>
        </p:txBody>
      </p:sp>
      <p:sp>
        <p:nvSpPr>
          <p:cNvPr id="18" name="Text 16"/>
          <p:cNvSpPr/>
          <p:nvPr/>
        </p:nvSpPr>
        <p:spPr>
          <a:xfrm>
            <a:off x="1005840" y="4745736"/>
            <a:ext cx="7863840" cy="384048"/>
          </a:xfrm>
          <a:prstGeom prst="rect">
            <a:avLst/>
          </a:prstGeom>
          <a:noFill/>
          <a:ln/>
        </p:spPr>
        <p:txBody>
          <a:bodyPr wrap="square" rtlCol="0" anchor="ctr"/>
          <a:lstStyle/>
          <a:p>
            <a:pPr marL="0" indent="0" algn="l">
              <a:buNone/>
            </a:pPr>
            <a:r>
              <a:rPr lang="en-US" sz="1450" dirty="0">
                <a:solidFill>
                  <a:srgbClr val="FFFFFF"/>
                </a:solidFill>
                <a:latin typeface="Arial" pitchFamily="34" charset="0"/>
                <a:ea typeface="Arial" pitchFamily="34" charset="-122"/>
                <a:cs typeface="Arial" pitchFamily="34" charset="-120"/>
              </a:rPr>
              <a:t>Set the go-live date. We are live in under 60 days.</a:t>
            </a:r>
            <a:endParaRPr lang="en-US" sz="1450" dirty="0"/>
          </a:p>
        </p:txBody>
      </p:sp>
      <p:sp>
        <p:nvSpPr>
          <p:cNvPr id="19" name="Shape 17"/>
          <p:cNvSpPr/>
          <p:nvPr/>
        </p:nvSpPr>
        <p:spPr>
          <a:xfrm>
            <a:off x="457200" y="5312664"/>
            <a:ext cx="384048" cy="384048"/>
          </a:xfrm>
          <a:prstGeom prst="roundRect">
            <a:avLst>
              <a:gd name="adj" fmla="val 14286"/>
            </a:avLst>
          </a:prstGeom>
          <a:solidFill>
            <a:srgbClr val="34164B"/>
          </a:solidFill>
          <a:ln w="12700">
            <a:solidFill>
              <a:srgbClr val="7A5A9E"/>
            </a:solidFill>
            <a:prstDash val="solid"/>
          </a:ln>
        </p:spPr>
        <p:txBody>
          <a:bodyPr/>
          <a:lstStyle/>
          <a:p>
            <a:endParaRPr lang="en-US"/>
          </a:p>
        </p:txBody>
      </p:sp>
      <p:sp>
        <p:nvSpPr>
          <p:cNvPr id="20" name="Text 18"/>
          <p:cNvSpPr/>
          <p:nvPr/>
        </p:nvSpPr>
        <p:spPr>
          <a:xfrm>
            <a:off x="457200" y="5312664"/>
            <a:ext cx="384048" cy="384048"/>
          </a:xfrm>
          <a:prstGeom prst="rect">
            <a:avLst/>
          </a:prstGeom>
          <a:noFill/>
          <a:ln/>
        </p:spPr>
        <p:txBody>
          <a:bodyPr wrap="square" rtlCol="0" anchor="ctr"/>
          <a:lstStyle/>
          <a:p>
            <a:pPr marL="0" indent="0" algn="ctr">
              <a:buNone/>
            </a:pPr>
            <a:r>
              <a:rPr lang="en-US" sz="1000" b="1" dirty="0">
                <a:solidFill>
                  <a:srgbClr val="ED8B00"/>
                </a:solidFill>
                <a:latin typeface="Arial" pitchFamily="34" charset="0"/>
                <a:ea typeface="Arial" pitchFamily="34" charset="-122"/>
                <a:cs typeface="Arial" pitchFamily="34" charset="-120"/>
              </a:rPr>
              <a:t>04</a:t>
            </a:r>
            <a:endParaRPr lang="en-US" sz="1000" dirty="0"/>
          </a:p>
        </p:txBody>
      </p:sp>
      <p:sp>
        <p:nvSpPr>
          <p:cNvPr id="21" name="Text 19"/>
          <p:cNvSpPr/>
          <p:nvPr/>
        </p:nvSpPr>
        <p:spPr>
          <a:xfrm>
            <a:off x="1005840" y="5312664"/>
            <a:ext cx="7863840" cy="384048"/>
          </a:xfrm>
          <a:prstGeom prst="rect">
            <a:avLst/>
          </a:prstGeom>
          <a:noFill/>
          <a:ln/>
        </p:spPr>
        <p:txBody>
          <a:bodyPr wrap="square" rtlCol="0" anchor="ctr"/>
          <a:lstStyle/>
          <a:p>
            <a:pPr marL="0" indent="0" algn="l">
              <a:buNone/>
            </a:pPr>
            <a:r>
              <a:rPr lang="en-US" sz="1450" dirty="0">
                <a:solidFill>
                  <a:srgbClr val="FFFFFF"/>
                </a:solidFill>
                <a:latin typeface="Arial" pitchFamily="34" charset="0"/>
                <a:ea typeface="Arial" pitchFamily="34" charset="-122"/>
                <a:cs typeface="Arial" pitchFamily="34" charset="-120"/>
              </a:rPr>
              <a:t>Commit the Monday meeting to the forecast: decisions, not debates.</a:t>
            </a:r>
            <a:endParaRPr lang="en-US" sz="1450" dirty="0"/>
          </a:p>
        </p:txBody>
      </p:sp>
      <p:sp>
        <p:nvSpPr>
          <p:cNvPr id="22" name="Shape 20"/>
          <p:cNvSpPr/>
          <p:nvPr/>
        </p:nvSpPr>
        <p:spPr>
          <a:xfrm>
            <a:off x="457200" y="5943600"/>
            <a:ext cx="4206240" cy="566928"/>
          </a:xfrm>
          <a:prstGeom prst="roundRect">
            <a:avLst>
              <a:gd name="adj" fmla="val 9677"/>
            </a:avLst>
          </a:prstGeom>
          <a:solidFill>
            <a:srgbClr val="ED8B00"/>
          </a:solidFill>
          <a:ln/>
        </p:spPr>
        <p:txBody>
          <a:bodyPr/>
          <a:lstStyle/>
          <a:p>
            <a:endParaRPr lang="en-US"/>
          </a:p>
        </p:txBody>
      </p:sp>
      <p:sp>
        <p:nvSpPr>
          <p:cNvPr id="23" name="Text 21"/>
          <p:cNvSpPr/>
          <p:nvPr/>
        </p:nvSpPr>
        <p:spPr>
          <a:xfrm>
            <a:off x="457200" y="5943600"/>
            <a:ext cx="4206240" cy="566928"/>
          </a:xfrm>
          <a:prstGeom prst="rect">
            <a:avLst/>
          </a:prstGeom>
          <a:noFill/>
          <a:ln/>
        </p:spPr>
        <p:txBody>
          <a:bodyPr wrap="square" rtlCol="0" anchor="ctr"/>
          <a:lstStyle/>
          <a:p>
            <a:pPr marL="0" indent="0" algn="ctr">
              <a:buNone/>
            </a:pPr>
            <a:r>
              <a:rPr lang="en-US" sz="1400" b="1" kern="0" spc="100" dirty="0">
                <a:solidFill>
                  <a:srgbClr val="FFFFFF"/>
                </a:solidFill>
                <a:latin typeface="Arial" pitchFamily="34" charset="0"/>
                <a:ea typeface="Arial" pitchFamily="34" charset="-122"/>
                <a:cs typeface="Arial" pitchFamily="34" charset="-120"/>
              </a:rPr>
              <a:t>DECISION DATE:  [date]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4A196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4A196F"/>
                </a:solidFill>
                <a:latin typeface="Arial" pitchFamily="34" charset="0"/>
                <a:ea typeface="Arial" pitchFamily="34" charset="-122"/>
                <a:cs typeface="Arial" pitchFamily="34" charset="-120"/>
              </a:rPr>
              <a:t>CALENDAR</a:t>
            </a:r>
            <a:endParaRPr lang="en-US" sz="1200" dirty="0"/>
          </a:p>
        </p:txBody>
      </p:sp>
      <p:sp>
        <p:nvSpPr>
          <p:cNvPr id="3" name="Text 1"/>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530E87"/>
                </a:solidFill>
                <a:latin typeface="Arial" pitchFamily="34" charset="0"/>
                <a:ea typeface="Arial" pitchFamily="34" charset="-122"/>
                <a:cs typeface="Arial" pitchFamily="34" charset="-120"/>
              </a:rPr>
              <a:t>BACKUP / THE FULL MATH</a:t>
            </a:r>
            <a:endParaRPr lang="en-US" sz="1200" dirty="0"/>
          </a:p>
        </p:txBody>
      </p:sp>
      <p:sp>
        <p:nvSpPr>
          <p:cNvPr id="4" name="Text 2"/>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63656A"/>
                </a:solidFill>
                <a:latin typeface="Arial" pitchFamily="34" charset="0"/>
                <a:ea typeface="Arial" pitchFamily="34" charset="-122"/>
                <a:cs typeface="Arial" pitchFamily="34" charset="-120"/>
              </a:rPr>
              <a:t>BACKUP</a:t>
            </a:r>
            <a:endParaRPr lang="en-US" sz="1000" dirty="0"/>
          </a:p>
        </p:txBody>
      </p:sp>
      <p:sp>
        <p:nvSpPr>
          <p:cNvPr id="5" name="Shape 3"/>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6" name="Text 4"/>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7" name="Text 5"/>
          <p:cNvSpPr/>
          <p:nvPr/>
        </p:nvSpPr>
        <p:spPr>
          <a:xfrm>
            <a:off x="457200" y="1207008"/>
            <a:ext cx="10972800" cy="640080"/>
          </a:xfrm>
          <a:prstGeom prst="rect">
            <a:avLst/>
          </a:prstGeom>
          <a:noFill/>
          <a:ln/>
        </p:spPr>
        <p:txBody>
          <a:bodyPr wrap="square" rtlCol="0" anchor="ctr"/>
          <a:lstStyle/>
          <a:p>
            <a:pPr marL="0" indent="0">
              <a:buNone/>
            </a:pPr>
            <a:r>
              <a:rPr lang="en-US" sz="2500" b="1" dirty="0">
                <a:solidFill>
                  <a:srgbClr val="4A196F"/>
                </a:solidFill>
                <a:latin typeface="Arial" pitchFamily="34" charset="0"/>
                <a:ea typeface="Arial" pitchFamily="34" charset="-122"/>
                <a:cs typeface="Arial" pitchFamily="34" charset="-120"/>
              </a:rPr>
              <a:t>EVERY LINE, AND THE FORMULA BEHIND IT.</a:t>
            </a:r>
            <a:endParaRPr lang="en-US" sz="2500" dirty="0"/>
          </a:p>
        </p:txBody>
      </p:sp>
      <p:sp>
        <p:nvSpPr>
          <p:cNvPr id="8" name="Text 6"/>
          <p:cNvSpPr/>
          <p:nvPr/>
        </p:nvSpPr>
        <p:spPr>
          <a:xfrm>
            <a:off x="457200" y="1874520"/>
            <a:ext cx="11247120" cy="320040"/>
          </a:xfrm>
          <a:prstGeom prst="rect">
            <a:avLst/>
          </a:prstGeom>
          <a:noFill/>
          <a:ln/>
        </p:spPr>
        <p:txBody>
          <a:bodyPr wrap="square" rtlCol="0" anchor="ctr"/>
          <a:lstStyle/>
          <a:p>
            <a:pPr marL="0" indent="0" algn="l">
              <a:buNone/>
            </a:pPr>
            <a:r>
              <a:rPr lang="en-US" sz="950" dirty="0">
                <a:solidFill>
                  <a:srgbClr val="63656A"/>
                </a:solidFill>
                <a:latin typeface="Arial" pitchFamily="34" charset="0"/>
                <a:ea typeface="Arial" pitchFamily="34" charset="-122"/>
                <a:cs typeface="Arial" pitchFamily="34" charset="-120"/>
              </a:rPr>
              <a:t>[[HOTEL NAME]] · [[LOCATION]]   [[BASELINE LINE]]</a:t>
            </a:r>
            <a:endParaRPr lang="en-US" sz="9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2286000"/>
          <a:ext cx="11247120" cy="3657600"/>
        </p:xfrm>
        <a:graphic>
          <a:graphicData uri="http://schemas.openxmlformats.org/drawingml/2006/table">
            <a:tbl>
              <a:tblPr/>
              <a:tblGrid>
                <a:gridCol w="31089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6400800">
                  <a:extLst>
                    <a:ext uri="{9D8B030D-6E8A-4147-A177-3AD203B41FA5}">
                      <a16:colId xmlns:a16="http://schemas.microsoft.com/office/drawing/2014/main" val="20002"/>
                    </a:ext>
                  </a:extLst>
                </a:gridCol>
              </a:tblGrid>
              <a:tr h="457200">
                <a:tc>
                  <a:txBody>
                    <a:bodyPr/>
                    <a:lstStyle/>
                    <a:p>
                      <a:pPr marL="0" indent="0">
                        <a:buNone/>
                      </a:pPr>
                      <a:r>
                        <a:rPr lang="en-US" sz="1100" b="1" dirty="0">
                          <a:solidFill>
                            <a:srgbClr val="4A196F"/>
                          </a:solidFill>
                          <a:latin typeface="Arial" pitchFamily="34" charset="0"/>
                          <a:ea typeface="Arial" pitchFamily="34" charset="-122"/>
                          <a:cs typeface="Arial" pitchFamily="34" charset="-120"/>
                        </a:rPr>
                        <a:t>MISTAKES</a:t>
                      </a:r>
                      <a:endParaRPr lang="en-US" sz="11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100" b="1" dirty="0">
                          <a:solidFill>
                            <a:srgbClr val="4A196F"/>
                          </a:solidFill>
                          <a:latin typeface="Arial" pitchFamily="34" charset="0"/>
                          <a:ea typeface="Arial" pitchFamily="34" charset="-122"/>
                          <a:cs typeface="Arial" pitchFamily="34" charset="-120"/>
                        </a:rPr>
                        <a:t>FORMULA</a:t>
                      </a:r>
                      <a:endParaRPr lang="en-US" sz="11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indent="0">
                        <a:buNone/>
                      </a:pPr>
                      <a:r>
                        <a:rPr lang="en-US" sz="1200" dirty="0">
                          <a:solidFill>
                            <a:srgbClr val="33303A"/>
                          </a:solidFill>
                          <a:latin typeface="Arial" pitchFamily="34" charset="0"/>
                          <a:ea typeface="Arial" pitchFamily="34" charset="-122"/>
                          <a:cs typeface="Arial" pitchFamily="34" charset="-120"/>
                        </a:rPr>
                        <a:t>Rooms forecast error</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1A1A1A"/>
                          </a:solidFill>
                          <a:latin typeface="Arial" pitchFamily="34" charset="0"/>
                          <a:ea typeface="Arial" pitchFamily="34" charset="-122"/>
                          <a:cs typeface="Arial" pitchFamily="34" charset="-120"/>
                        </a:rPr>
                        <a:t>[[£ BKA ROOMS]]</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63656A"/>
                          </a:solidFill>
                          <a:latin typeface="Arial" pitchFamily="34" charset="0"/>
                          <a:ea typeface="Arial" pitchFamily="34" charset="-122"/>
                          <a:cs typeface="Arial" pitchFamily="34" charset="-120"/>
                        </a:rPr>
                        <a:t>3% rooms × 30% recoverable on [[ROOM REV £M]] · 80% margin</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buNone/>
                      </a:pPr>
                      <a:r>
                        <a:rPr lang="en-US" sz="1200" dirty="0">
                          <a:solidFill>
                            <a:srgbClr val="33303A"/>
                          </a:solidFill>
                          <a:latin typeface="Arial" pitchFamily="34" charset="0"/>
                          <a:ea typeface="Arial" pitchFamily="34" charset="-122"/>
                          <a:cs typeface="Arial" pitchFamily="34" charset="-120"/>
                        </a:rPr>
                        <a:t>Staffing forecast error</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1A1A1A"/>
                          </a:solidFill>
                          <a:latin typeface="Arial" pitchFamily="34" charset="0"/>
                          <a:ea typeface="Arial" pitchFamily="34" charset="-122"/>
                          <a:cs typeface="Arial" pitchFamily="34" charset="-120"/>
                        </a:rPr>
                        <a:t>[[£ PRODUCTIVITY]]</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63656A"/>
                          </a:solidFill>
                          <a:latin typeface="Arial" pitchFamily="34" charset="0"/>
                          <a:ea typeface="Arial" pitchFamily="34" charset="-122"/>
                          <a:cs typeface="Arial" pitchFamily="34" charset="-120"/>
                        </a:rPr>
                        <a:t>3% labour × 50% recoverable on [[LABOUR £M]] · 80% flow</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buNone/>
                      </a:pPr>
                      <a:r>
                        <a:rPr lang="en-US" sz="1200" dirty="0">
                          <a:solidFill>
                            <a:srgbClr val="33303A"/>
                          </a:solidFill>
                          <a:latin typeface="Arial" pitchFamily="34" charset="0"/>
                          <a:ea typeface="Arial" pitchFamily="34" charset="-122"/>
                          <a:cs typeface="Arial" pitchFamily="34" charset="-120"/>
                        </a:rPr>
                        <a:t>Wrong group acceptance</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1A1A1A"/>
                          </a:solidFill>
                          <a:latin typeface="Arial" pitchFamily="34" charset="0"/>
                          <a:ea typeface="Arial" pitchFamily="34" charset="-122"/>
                          <a:cs typeface="Arial" pitchFamily="34" charset="-120"/>
                        </a:rPr>
                        <a:t>[[£ BKA GROUPS]]</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63656A"/>
                          </a:solidFill>
                          <a:latin typeface="Arial" pitchFamily="34" charset="0"/>
                          <a:ea typeface="Arial" pitchFamily="34" charset="-122"/>
                          <a:cs typeface="Arial" pitchFamily="34" charset="-120"/>
                        </a:rPr>
                        <a:t>5% group × 50% recoverable on [[GROUP REV £K]] · 80% margin</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buNone/>
                      </a:pPr>
                      <a:r>
                        <a:rPr lang="en-US" sz="1100" b="1" dirty="0">
                          <a:solidFill>
                            <a:srgbClr val="4A196F"/>
                          </a:solidFill>
                          <a:latin typeface="Arial" pitchFamily="34" charset="0"/>
                          <a:ea typeface="Arial" pitchFamily="34" charset="-122"/>
                          <a:cs typeface="Arial" pitchFamily="34" charset="-120"/>
                        </a:rPr>
                        <a:t>SAVINGS</a:t>
                      </a:r>
                      <a:endParaRPr lang="en-US" sz="11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indent="0">
                        <a:buNone/>
                      </a:pPr>
                      <a:r>
                        <a:rPr lang="en-US" sz="1200" dirty="0">
                          <a:solidFill>
                            <a:srgbClr val="33303A"/>
                          </a:solidFill>
                          <a:latin typeface="Arial" pitchFamily="34" charset="0"/>
                          <a:ea typeface="Arial" pitchFamily="34" charset="-122"/>
                          <a:cs typeface="Arial" pitchFamily="34" charset="-120"/>
                        </a:rPr>
                        <a:t>CAC reduction (1 point)</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1A1A1A"/>
                          </a:solidFill>
                          <a:latin typeface="Arial" pitchFamily="34" charset="0"/>
                          <a:ea typeface="Arial" pitchFamily="34" charset="-122"/>
                          <a:cs typeface="Arial" pitchFamily="34" charset="-120"/>
                        </a:rPr>
                        <a:t>[[£ ACQUISITION]]</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63656A"/>
                          </a:solidFill>
                          <a:latin typeface="Arial" pitchFamily="34" charset="0"/>
                          <a:ea typeface="Arial" pitchFamily="34" charset="-122"/>
                          <a:cs typeface="Arial" pitchFamily="34" charset="-120"/>
                        </a:rPr>
                        <a:t>1pt CAC reduction on [[ROOM REV £M]] · 100% to profit</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marL="0" indent="0">
                        <a:buNone/>
                      </a:pPr>
                      <a:r>
                        <a:rPr lang="en-US" sz="1200" dirty="0">
                          <a:solidFill>
                            <a:srgbClr val="33303A"/>
                          </a:solidFill>
                          <a:latin typeface="Arial" pitchFamily="34" charset="0"/>
                          <a:ea typeface="Arial" pitchFamily="34" charset="-122"/>
                          <a:cs typeface="Arial" pitchFamily="34" charset="-120"/>
                        </a:rPr>
                        <a:t>Variable-cost forecast</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1A1A1A"/>
                          </a:solidFill>
                          <a:latin typeface="Arial" pitchFamily="34" charset="0"/>
                          <a:ea typeface="Arial" pitchFamily="34" charset="-122"/>
                          <a:cs typeface="Arial" pitchFamily="34" charset="-120"/>
                        </a:rPr>
                        <a:t>[[£ VARIABLE COST]]</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63656A"/>
                          </a:solidFill>
                          <a:latin typeface="Arial" pitchFamily="34" charset="0"/>
                          <a:ea typeface="Arial" pitchFamily="34" charset="-122"/>
                          <a:cs typeface="Arial" pitchFamily="34" charset="-120"/>
                        </a:rPr>
                        <a:t>4% variable-cost reduction on [[ANCILLARY £M]] ancillary</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marL="0" indent="0">
                        <a:buNone/>
                      </a:pPr>
                      <a:r>
                        <a:rPr lang="en-US" sz="1200" b="1" dirty="0">
                          <a:solidFill>
                            <a:srgbClr val="4A196F"/>
                          </a:solidFill>
                          <a:latin typeface="Arial" pitchFamily="34" charset="0"/>
                          <a:ea typeface="Arial" pitchFamily="34" charset="-122"/>
                          <a:cs typeface="Arial" pitchFamily="34" charset="-120"/>
                        </a:rPr>
                        <a:t>ANNUAL PROFIT LEAK</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lgn="r">
                        <a:buNone/>
                      </a:pPr>
                      <a:r>
                        <a:rPr lang="en-US" sz="1200" b="1" dirty="0">
                          <a:solidFill>
                            <a:srgbClr val="4A196F"/>
                          </a:solidFill>
                          <a:latin typeface="Arial" pitchFamily="34" charset="0"/>
                          <a:ea typeface="Arial" pitchFamily="34" charset="-122"/>
                          <a:cs typeface="Arial" pitchFamily="34" charset="-120"/>
                        </a:rPr>
                        <a:t>[[£ LEAK TOTAL]]</a:t>
                      </a:r>
                      <a:endParaRPr lang="en-US" sz="120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tc>
                  <a:txBody>
                    <a:bodyPr/>
                    <a:lstStyle/>
                    <a:p>
                      <a:pPr marL="0" indent="0">
                        <a:buNone/>
                      </a:pPr>
                      <a:r>
                        <a:rPr lang="en-US" sz="1050" dirty="0">
                          <a:solidFill>
                            <a:srgbClr val="4A196F"/>
                          </a:solidFill>
                          <a:latin typeface="Arial" pitchFamily="34" charset="0"/>
                          <a:ea typeface="Arial" pitchFamily="34" charset="-122"/>
                          <a:cs typeface="Arial" pitchFamily="34" charset="-120"/>
                        </a:rPr>
                        <a:t>[[BKA % OF ROOM REV]]</a:t>
                      </a:r>
                      <a:endParaRPr lang="en-US" sz="1050" dirty="0">
                        <a:latin typeface="Arial" charset="0"/>
                        <a:ea typeface="Arial" charset="0"/>
                        <a:cs typeface="Arial" charset="0"/>
                      </a:endParaRPr>
                    </a:p>
                  </a:txBody>
                  <a:tcPr marL="101600" marR="101600" marT="38100" marB="38100" anchor="ctr">
                    <a:lnL w="12700" cap="flat" cmpd="sng" algn="ctr">
                      <a:solidFill>
                        <a:srgbClr val="ECE5F2"/>
                      </a:solidFill>
                      <a:prstDash val="solid"/>
                      <a:round/>
                      <a:headEnd type="none" w="med" len="med"/>
                      <a:tailEnd type="none" w="med" len="med"/>
                    </a:lnL>
                    <a:lnR w="12700" cap="flat" cmpd="sng" algn="ctr">
                      <a:solidFill>
                        <a:srgbClr val="ECE5F2"/>
                      </a:solidFill>
                      <a:prstDash val="solid"/>
                      <a:round/>
                      <a:headEnd type="none" w="med" len="med"/>
                      <a:tailEnd type="none" w="med" len="med"/>
                    </a:lnR>
                    <a:lnT w="12700" cap="flat" cmpd="sng" algn="ctr">
                      <a:solidFill>
                        <a:srgbClr val="ECE5F2"/>
                      </a:solidFill>
                      <a:prstDash val="solid"/>
                      <a:round/>
                      <a:headEnd type="none" w="med" len="med"/>
                      <a:tailEnd type="none" w="med" len="med"/>
                    </a:lnT>
                    <a:lnB w="12700" cap="flat" cmpd="sng" algn="ctr">
                      <a:solidFill>
                        <a:srgbClr val="ECE5F2"/>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3657600" cy="292608"/>
          </a:xfrm>
          <a:prstGeom prst="rect">
            <a:avLst/>
          </a:prstGeom>
          <a:noFill/>
          <a:ln/>
        </p:spPr>
        <p:txBody>
          <a:bodyPr wrap="square" rtlCol="0" anchor="ctr"/>
          <a:lstStyle/>
          <a:p>
            <a:pPr marL="0" indent="0">
              <a:buNone/>
            </a:pPr>
            <a:r>
              <a:rPr lang="en-US" sz="1200" b="1" kern="0" spc="100" dirty="0">
                <a:solidFill>
                  <a:srgbClr val="4A196F"/>
                </a:solidFill>
                <a:latin typeface="Arial" pitchFamily="34" charset="0"/>
                <a:ea typeface="Arial" pitchFamily="34" charset="-122"/>
                <a:cs typeface="Arial" pitchFamily="34" charset="-120"/>
              </a:rPr>
              <a:t>DEMAND</a:t>
            </a:r>
            <a:r>
              <a:rPr lang="en-US" sz="1200" b="1" kern="0" spc="100" dirty="0">
                <a:solidFill>
                  <a:srgbClr val="ED8B00"/>
                </a:solidFill>
                <a:latin typeface="Arial" pitchFamily="34" charset="0"/>
                <a:ea typeface="Arial" pitchFamily="34" charset="-122"/>
                <a:cs typeface="Arial" pitchFamily="34" charset="-120"/>
              </a:rPr>
              <a:t>/</a:t>
            </a:r>
            <a:r>
              <a:rPr lang="en-US" sz="1200" b="1" kern="0" spc="100" dirty="0">
                <a:solidFill>
                  <a:srgbClr val="4A196F"/>
                </a:solidFill>
                <a:latin typeface="Arial" pitchFamily="34" charset="0"/>
                <a:ea typeface="Arial" pitchFamily="34" charset="-122"/>
                <a:cs typeface="Arial" pitchFamily="34" charset="-120"/>
              </a:rPr>
              <a:t>CALENDAR</a:t>
            </a:r>
            <a:endParaRPr lang="en-US" sz="1200" dirty="0"/>
          </a:p>
        </p:txBody>
      </p:sp>
      <p:sp>
        <p:nvSpPr>
          <p:cNvPr id="3" name="Text 1"/>
          <p:cNvSpPr/>
          <p:nvPr/>
        </p:nvSpPr>
        <p:spPr>
          <a:xfrm>
            <a:off x="457200" y="868680"/>
            <a:ext cx="7315200" cy="274320"/>
          </a:xfrm>
          <a:prstGeom prst="rect">
            <a:avLst/>
          </a:prstGeom>
          <a:noFill/>
          <a:ln/>
        </p:spPr>
        <p:txBody>
          <a:bodyPr wrap="square" rtlCol="0" anchor="ctr"/>
          <a:lstStyle/>
          <a:p>
            <a:pPr marL="0" indent="0">
              <a:buNone/>
            </a:pPr>
            <a:r>
              <a:rPr lang="en-US" sz="1200" b="1" kern="0" spc="200" dirty="0">
                <a:solidFill>
                  <a:srgbClr val="530E87"/>
                </a:solidFill>
                <a:latin typeface="Arial" pitchFamily="34" charset="0"/>
                <a:ea typeface="Arial" pitchFamily="34" charset="-122"/>
                <a:cs typeface="Arial" pitchFamily="34" charset="-120"/>
              </a:rPr>
              <a:t>BACKUP / THREE YEARS</a:t>
            </a:r>
            <a:endParaRPr lang="en-US" sz="1200" dirty="0"/>
          </a:p>
        </p:txBody>
      </p:sp>
      <p:sp>
        <p:nvSpPr>
          <p:cNvPr id="4" name="Text 2"/>
          <p:cNvSpPr/>
          <p:nvPr/>
        </p:nvSpPr>
        <p:spPr>
          <a:xfrm>
            <a:off x="10607040" y="6355080"/>
            <a:ext cx="1097280" cy="274320"/>
          </a:xfrm>
          <a:prstGeom prst="rect">
            <a:avLst/>
          </a:prstGeom>
          <a:noFill/>
          <a:ln/>
        </p:spPr>
        <p:txBody>
          <a:bodyPr wrap="square" rtlCol="0" anchor="ctr"/>
          <a:lstStyle/>
          <a:p>
            <a:pPr marL="0" indent="0" algn="r">
              <a:buNone/>
            </a:pPr>
            <a:r>
              <a:rPr lang="en-US" sz="1000" dirty="0">
                <a:solidFill>
                  <a:srgbClr val="63656A"/>
                </a:solidFill>
                <a:latin typeface="Arial" pitchFamily="34" charset="0"/>
                <a:ea typeface="Arial" pitchFamily="34" charset="-122"/>
                <a:cs typeface="Arial" pitchFamily="34" charset="-120"/>
              </a:rPr>
              <a:t>BACKUP</a:t>
            </a:r>
            <a:endParaRPr lang="en-US" sz="1000" dirty="0"/>
          </a:p>
        </p:txBody>
      </p:sp>
      <p:sp>
        <p:nvSpPr>
          <p:cNvPr id="5" name="Shape 3"/>
          <p:cNvSpPr/>
          <p:nvPr/>
        </p:nvSpPr>
        <p:spPr>
          <a:xfrm>
            <a:off x="3794760" y="256032"/>
            <a:ext cx="4572000" cy="310896"/>
          </a:xfrm>
          <a:prstGeom prst="roundRect">
            <a:avLst>
              <a:gd name="adj" fmla="val 14706"/>
            </a:avLst>
          </a:prstGeom>
          <a:solidFill>
            <a:srgbClr val="FFF3D6"/>
          </a:solidFill>
          <a:ln w="12700">
            <a:solidFill>
              <a:srgbClr val="ED8B00"/>
            </a:solidFill>
            <a:prstDash val="solid"/>
          </a:ln>
        </p:spPr>
        <p:txBody>
          <a:bodyPr/>
          <a:lstStyle/>
          <a:p>
            <a:endParaRPr lang="en-US"/>
          </a:p>
        </p:txBody>
      </p:sp>
      <p:sp>
        <p:nvSpPr>
          <p:cNvPr id="6" name="Text 4"/>
          <p:cNvSpPr/>
          <p:nvPr/>
        </p:nvSpPr>
        <p:spPr>
          <a:xfrm>
            <a:off x="3794760" y="256032"/>
            <a:ext cx="4572000" cy="310896"/>
          </a:xfrm>
          <a:prstGeom prst="rect">
            <a:avLst/>
          </a:prstGeom>
          <a:noFill/>
          <a:ln/>
        </p:spPr>
        <p:txBody>
          <a:bodyPr wrap="square" rtlCol="0" anchor="ctr"/>
          <a:lstStyle/>
          <a:p>
            <a:pPr marL="0" indent="0" algn="ctr">
              <a:buNone/>
            </a:pPr>
            <a:r>
              <a:rPr lang="en-US" sz="900" b="1" kern="0" spc="100" dirty="0">
                <a:solidFill>
                  <a:srgbClr val="9A5B00"/>
                </a:solidFill>
                <a:latin typeface="Arial" pitchFamily="34" charset="0"/>
                <a:ea typeface="Arial" pitchFamily="34" charset="-122"/>
                <a:cs typeface="Arial" pitchFamily="34" charset="-120"/>
              </a:rPr>
              <a:t>TEMPLATE  ·  REPLACE EVERY [[ BRACKETED ]] VALUE</a:t>
            </a:r>
            <a:endParaRPr lang="en-US" sz="900" dirty="0"/>
          </a:p>
        </p:txBody>
      </p:sp>
      <p:sp>
        <p:nvSpPr>
          <p:cNvPr id="7" name="Text 5"/>
          <p:cNvSpPr/>
          <p:nvPr/>
        </p:nvSpPr>
        <p:spPr>
          <a:xfrm>
            <a:off x="457200" y="1207008"/>
            <a:ext cx="10972800" cy="640080"/>
          </a:xfrm>
          <a:prstGeom prst="rect">
            <a:avLst/>
          </a:prstGeom>
          <a:noFill/>
          <a:ln/>
        </p:spPr>
        <p:txBody>
          <a:bodyPr wrap="square" rtlCol="0" anchor="ctr"/>
          <a:lstStyle/>
          <a:p>
            <a:pPr marL="0" indent="0">
              <a:buNone/>
            </a:pPr>
            <a:r>
              <a:rPr lang="en-US" sz="2500" b="1" dirty="0">
                <a:solidFill>
                  <a:srgbClr val="4A196F"/>
                </a:solidFill>
                <a:latin typeface="Arial" pitchFamily="34" charset="0"/>
                <a:ea typeface="Arial" pitchFamily="34" charset="-122"/>
                <a:cs typeface="Arial" pitchFamily="34" charset="-120"/>
              </a:rPr>
              <a:t>REALISTIC PROFIT, YEAR ONE TO YEAR THREE.</a:t>
            </a:r>
            <a:endParaRPr lang="en-US" sz="2500" dirty="0"/>
          </a:p>
        </p:txBody>
      </p:sp>
      <p:sp>
        <p:nvSpPr>
          <p:cNvPr id="8" name="Text 6"/>
          <p:cNvSpPr/>
          <p:nvPr/>
        </p:nvSpPr>
        <p:spPr>
          <a:xfrm>
            <a:off x="457200" y="1874520"/>
            <a:ext cx="10972800" cy="365760"/>
          </a:xfrm>
          <a:prstGeom prst="rect">
            <a:avLst/>
          </a:prstGeom>
          <a:noFill/>
          <a:ln/>
        </p:spPr>
        <p:txBody>
          <a:bodyPr wrap="square" rtlCol="0" anchor="ctr"/>
          <a:lstStyle/>
          <a:p>
            <a:pPr marL="0" indent="0">
              <a:buNone/>
            </a:pPr>
            <a:r>
              <a:rPr lang="en-US" sz="1400" dirty="0">
                <a:solidFill>
                  <a:srgbClr val="33303A"/>
                </a:solidFill>
                <a:latin typeface="Arial" pitchFamily="34" charset="0"/>
                <a:ea typeface="Arial" pitchFamily="34" charset="-122"/>
                <a:cs typeface="Arial" pitchFamily="34" charset="-120"/>
              </a:rPr>
              <a:t>Discounted for capture, attribution, and ramp. The numbers we stand behind, not the theoretical ceiling.</a:t>
            </a:r>
            <a:endParaRPr lang="en-US" sz="1400" dirty="0"/>
          </a:p>
        </p:txBody>
      </p:sp>
      <p:sp>
        <p:nvSpPr>
          <p:cNvPr id="9" name="Shape 7"/>
          <p:cNvSpPr/>
          <p:nvPr/>
        </p:nvSpPr>
        <p:spPr>
          <a:xfrm>
            <a:off x="457200" y="2514600"/>
            <a:ext cx="3566160" cy="2743200"/>
          </a:xfrm>
          <a:prstGeom prst="roundRect">
            <a:avLst>
              <a:gd name="adj" fmla="val 2667"/>
            </a:avLst>
          </a:prstGeom>
          <a:solidFill>
            <a:srgbClr val="F6F4F8"/>
          </a:solidFill>
          <a:ln w="12700">
            <a:solidFill>
              <a:srgbClr val="E4DCED"/>
            </a:solidFill>
            <a:prstDash val="solid"/>
          </a:ln>
        </p:spPr>
        <p:txBody>
          <a:bodyPr/>
          <a:lstStyle/>
          <a:p>
            <a:endParaRPr lang="en-US"/>
          </a:p>
        </p:txBody>
      </p:sp>
      <p:sp>
        <p:nvSpPr>
          <p:cNvPr id="10" name="Text 8"/>
          <p:cNvSpPr/>
          <p:nvPr/>
        </p:nvSpPr>
        <p:spPr>
          <a:xfrm>
            <a:off x="685800" y="2697480"/>
            <a:ext cx="3108960" cy="320040"/>
          </a:xfrm>
          <a:prstGeom prst="rect">
            <a:avLst/>
          </a:prstGeom>
          <a:noFill/>
          <a:ln/>
        </p:spPr>
        <p:txBody>
          <a:bodyPr wrap="square" rtlCol="0" anchor="ctr"/>
          <a:lstStyle/>
          <a:p>
            <a:pPr marL="0" indent="0">
              <a:buNone/>
            </a:pPr>
            <a:r>
              <a:rPr lang="en-US" sz="1200" b="1" kern="0" spc="100" dirty="0">
                <a:solidFill>
                  <a:srgbClr val="530E87"/>
                </a:solidFill>
                <a:latin typeface="Arial" pitchFamily="34" charset="0"/>
                <a:ea typeface="Arial" pitchFamily="34" charset="-122"/>
                <a:cs typeface="Arial" pitchFamily="34" charset="-120"/>
              </a:rPr>
              <a:t>YEAR 1</a:t>
            </a:r>
            <a:endParaRPr lang="en-US" sz="1200" dirty="0"/>
          </a:p>
        </p:txBody>
      </p:sp>
      <p:sp>
        <p:nvSpPr>
          <p:cNvPr id="11" name="Text 9"/>
          <p:cNvSpPr/>
          <p:nvPr/>
        </p:nvSpPr>
        <p:spPr>
          <a:xfrm>
            <a:off x="685800" y="3108960"/>
            <a:ext cx="3108960" cy="1280160"/>
          </a:xfrm>
          <a:prstGeom prst="rect">
            <a:avLst/>
          </a:prstGeom>
          <a:noFill/>
          <a:ln/>
        </p:spPr>
        <p:txBody>
          <a:bodyPr wrap="square" rtlCol="0" anchor="ctr"/>
          <a:lstStyle/>
          <a:p>
            <a:pPr marL="0" indent="0" algn="l">
              <a:lnSpc>
                <a:spcPct val="110000"/>
              </a:lnSpc>
              <a:buNone/>
            </a:pPr>
            <a:r>
              <a:rPr lang="en-US" sz="1500" b="1" dirty="0">
                <a:solidFill>
                  <a:srgbClr val="1A1A1A"/>
                </a:solidFill>
                <a:latin typeface="Arial" pitchFamily="34" charset="0"/>
                <a:ea typeface="Arial" pitchFamily="34" charset="-122"/>
                <a:cs typeface="Arial" pitchFamily="34" charset="-120"/>
              </a:rPr>
              <a:t>Capture 23%
</a:t>
            </a:r>
            <a:r>
              <a:rPr lang="en-US" sz="1200" dirty="0">
                <a:solidFill>
                  <a:srgbClr val="63656A"/>
                </a:solidFill>
                <a:latin typeface="Arial" pitchFamily="34" charset="0"/>
                <a:ea typeface="Arial" pitchFamily="34" charset="-122"/>
                <a:cs typeface="Arial" pitchFamily="34" charset="-120"/>
              </a:rPr>
              <a:t>First-year ramp
</a:t>
            </a:r>
            <a:r>
              <a:rPr lang="en-US" sz="1000" dirty="0">
                <a:solidFill>
                  <a:srgbClr val="63656A"/>
                </a:solidFill>
                <a:latin typeface="Arial" pitchFamily="34" charset="0"/>
                <a:ea typeface="Arial" pitchFamily="34" charset="-122"/>
                <a:cs typeface="Arial" pitchFamily="34" charset="-120"/>
              </a:rPr>
              <a:t>vs theoretical [[£ THEORETICAL OPP]]</a:t>
            </a:r>
            <a:endParaRPr lang="en-US" sz="1500" dirty="0"/>
          </a:p>
        </p:txBody>
      </p:sp>
      <p:sp>
        <p:nvSpPr>
          <p:cNvPr id="12" name="Text 10"/>
          <p:cNvSpPr/>
          <p:nvPr/>
        </p:nvSpPr>
        <p:spPr>
          <a:xfrm>
            <a:off x="685800" y="4526280"/>
            <a:ext cx="3108960" cy="274320"/>
          </a:xfrm>
          <a:prstGeom prst="rect">
            <a:avLst/>
          </a:prstGeom>
          <a:noFill/>
          <a:ln/>
        </p:spPr>
        <p:txBody>
          <a:bodyPr wrap="square" rtlCol="0" anchor="ctr"/>
          <a:lstStyle/>
          <a:p>
            <a:pPr marL="0" indent="0">
              <a:buNone/>
            </a:pPr>
            <a:r>
              <a:rPr lang="en-US" sz="950" b="1" kern="0" spc="100" dirty="0">
                <a:solidFill>
                  <a:srgbClr val="63656A"/>
                </a:solidFill>
                <a:latin typeface="Arial" pitchFamily="34" charset="0"/>
                <a:ea typeface="Arial" pitchFamily="34" charset="-122"/>
                <a:cs typeface="Arial" pitchFamily="34" charset="-120"/>
              </a:rPr>
              <a:t>REALISTIC PROFIT</a:t>
            </a:r>
            <a:endParaRPr lang="en-US" sz="950" dirty="0"/>
          </a:p>
        </p:txBody>
      </p:sp>
      <p:sp>
        <p:nvSpPr>
          <p:cNvPr id="13" name="Text 11"/>
          <p:cNvSpPr/>
          <p:nvPr/>
        </p:nvSpPr>
        <p:spPr>
          <a:xfrm>
            <a:off x="685800" y="4773168"/>
            <a:ext cx="3108960" cy="411480"/>
          </a:xfrm>
          <a:prstGeom prst="rect">
            <a:avLst/>
          </a:prstGeom>
          <a:noFill/>
          <a:ln/>
        </p:spPr>
        <p:txBody>
          <a:bodyPr wrap="square" rtlCol="0" anchor="ctr"/>
          <a:lstStyle/>
          <a:p>
            <a:pPr marL="0" indent="0">
              <a:buNone/>
            </a:pPr>
            <a:r>
              <a:rPr lang="en-US" sz="2600" b="1" dirty="0">
                <a:solidFill>
                  <a:srgbClr val="4A196F"/>
                </a:solidFill>
                <a:latin typeface="Arial" pitchFamily="34" charset="0"/>
                <a:ea typeface="Arial" pitchFamily="34" charset="-122"/>
                <a:cs typeface="Arial" pitchFamily="34" charset="-120"/>
              </a:rPr>
              <a:t>[[£ YEAR 1 PROFIT]]</a:t>
            </a:r>
            <a:endParaRPr lang="en-US" sz="2600" dirty="0"/>
          </a:p>
        </p:txBody>
      </p:sp>
      <p:sp>
        <p:nvSpPr>
          <p:cNvPr id="14" name="Shape 12"/>
          <p:cNvSpPr/>
          <p:nvPr/>
        </p:nvSpPr>
        <p:spPr>
          <a:xfrm>
            <a:off x="4251960" y="2514600"/>
            <a:ext cx="3566160" cy="2743200"/>
          </a:xfrm>
          <a:prstGeom prst="roundRect">
            <a:avLst>
              <a:gd name="adj" fmla="val 2667"/>
            </a:avLst>
          </a:prstGeom>
          <a:solidFill>
            <a:srgbClr val="F6F4F8"/>
          </a:solidFill>
          <a:ln w="12700">
            <a:solidFill>
              <a:srgbClr val="E4DCED"/>
            </a:solidFill>
            <a:prstDash val="solid"/>
          </a:ln>
        </p:spPr>
        <p:txBody>
          <a:bodyPr/>
          <a:lstStyle/>
          <a:p>
            <a:endParaRPr lang="en-US"/>
          </a:p>
        </p:txBody>
      </p:sp>
      <p:sp>
        <p:nvSpPr>
          <p:cNvPr id="15" name="Text 13"/>
          <p:cNvSpPr/>
          <p:nvPr/>
        </p:nvSpPr>
        <p:spPr>
          <a:xfrm>
            <a:off x="4480560" y="2697480"/>
            <a:ext cx="3108960" cy="320040"/>
          </a:xfrm>
          <a:prstGeom prst="rect">
            <a:avLst/>
          </a:prstGeom>
          <a:noFill/>
          <a:ln/>
        </p:spPr>
        <p:txBody>
          <a:bodyPr wrap="square" rtlCol="0" anchor="ctr"/>
          <a:lstStyle/>
          <a:p>
            <a:pPr marL="0" indent="0">
              <a:buNone/>
            </a:pPr>
            <a:r>
              <a:rPr lang="en-US" sz="1200" b="1" kern="0" spc="100" dirty="0">
                <a:solidFill>
                  <a:srgbClr val="530E87"/>
                </a:solidFill>
                <a:latin typeface="Arial" pitchFamily="34" charset="0"/>
                <a:ea typeface="Arial" pitchFamily="34" charset="-122"/>
                <a:cs typeface="Arial" pitchFamily="34" charset="-120"/>
              </a:rPr>
              <a:t>YEAR 2</a:t>
            </a:r>
            <a:endParaRPr lang="en-US" sz="1200" dirty="0"/>
          </a:p>
        </p:txBody>
      </p:sp>
      <p:sp>
        <p:nvSpPr>
          <p:cNvPr id="16" name="Text 14"/>
          <p:cNvSpPr/>
          <p:nvPr/>
        </p:nvSpPr>
        <p:spPr>
          <a:xfrm>
            <a:off x="4480560" y="3108960"/>
            <a:ext cx="3108960" cy="1280160"/>
          </a:xfrm>
          <a:prstGeom prst="rect">
            <a:avLst/>
          </a:prstGeom>
          <a:noFill/>
          <a:ln/>
        </p:spPr>
        <p:txBody>
          <a:bodyPr wrap="square" rtlCol="0" anchor="ctr"/>
          <a:lstStyle/>
          <a:p>
            <a:pPr marL="0" indent="0" algn="l">
              <a:lnSpc>
                <a:spcPct val="110000"/>
              </a:lnSpc>
              <a:buNone/>
            </a:pPr>
            <a:r>
              <a:rPr lang="en-US" sz="1500" b="1" dirty="0">
                <a:solidFill>
                  <a:srgbClr val="1A1A1A"/>
                </a:solidFill>
                <a:latin typeface="Arial" pitchFamily="34" charset="0"/>
                <a:ea typeface="Arial" pitchFamily="34" charset="-122"/>
                <a:cs typeface="Arial" pitchFamily="34" charset="-120"/>
              </a:rPr>
              <a:t>Capture 42%
</a:t>
            </a:r>
            <a:r>
              <a:rPr lang="en-US" sz="1200" dirty="0">
                <a:solidFill>
                  <a:srgbClr val="63656A"/>
                </a:solidFill>
                <a:latin typeface="Arial" pitchFamily="34" charset="0"/>
                <a:ea typeface="Arial" pitchFamily="34" charset="-122"/>
                <a:cs typeface="Arial" pitchFamily="34" charset="-120"/>
              </a:rPr>
              <a:t>Accuracy compounds
</a:t>
            </a:r>
            <a:r>
              <a:rPr lang="en-US" sz="1000" dirty="0">
                <a:solidFill>
                  <a:srgbClr val="63656A"/>
                </a:solidFill>
                <a:latin typeface="Arial" pitchFamily="34" charset="0"/>
                <a:ea typeface="Arial" pitchFamily="34" charset="-122"/>
                <a:cs typeface="Arial" pitchFamily="34" charset="-120"/>
              </a:rPr>
              <a:t>vs theoretical [[£ THEORETICAL OPP]]</a:t>
            </a:r>
            <a:endParaRPr lang="en-US" sz="1500" dirty="0"/>
          </a:p>
        </p:txBody>
      </p:sp>
      <p:sp>
        <p:nvSpPr>
          <p:cNvPr id="17" name="Text 15"/>
          <p:cNvSpPr/>
          <p:nvPr/>
        </p:nvSpPr>
        <p:spPr>
          <a:xfrm>
            <a:off x="4480560" y="4526280"/>
            <a:ext cx="3108960" cy="274320"/>
          </a:xfrm>
          <a:prstGeom prst="rect">
            <a:avLst/>
          </a:prstGeom>
          <a:noFill/>
          <a:ln/>
        </p:spPr>
        <p:txBody>
          <a:bodyPr wrap="square" rtlCol="0" anchor="ctr"/>
          <a:lstStyle/>
          <a:p>
            <a:pPr marL="0" indent="0">
              <a:buNone/>
            </a:pPr>
            <a:r>
              <a:rPr lang="en-US" sz="950" b="1" kern="0" spc="100" dirty="0">
                <a:solidFill>
                  <a:srgbClr val="63656A"/>
                </a:solidFill>
                <a:latin typeface="Arial" pitchFamily="34" charset="0"/>
                <a:ea typeface="Arial" pitchFamily="34" charset="-122"/>
                <a:cs typeface="Arial" pitchFamily="34" charset="-120"/>
              </a:rPr>
              <a:t>REALISTIC PROFIT</a:t>
            </a:r>
            <a:endParaRPr lang="en-US" sz="950" dirty="0"/>
          </a:p>
        </p:txBody>
      </p:sp>
      <p:sp>
        <p:nvSpPr>
          <p:cNvPr id="18" name="Text 16"/>
          <p:cNvSpPr/>
          <p:nvPr/>
        </p:nvSpPr>
        <p:spPr>
          <a:xfrm>
            <a:off x="4480560" y="4773168"/>
            <a:ext cx="3108960" cy="411480"/>
          </a:xfrm>
          <a:prstGeom prst="rect">
            <a:avLst/>
          </a:prstGeom>
          <a:noFill/>
          <a:ln/>
        </p:spPr>
        <p:txBody>
          <a:bodyPr wrap="square" rtlCol="0" anchor="ctr"/>
          <a:lstStyle/>
          <a:p>
            <a:pPr marL="0" indent="0">
              <a:buNone/>
            </a:pPr>
            <a:r>
              <a:rPr lang="en-US" sz="2600" b="1" dirty="0">
                <a:solidFill>
                  <a:srgbClr val="4A196F"/>
                </a:solidFill>
                <a:latin typeface="Arial" pitchFamily="34" charset="0"/>
                <a:ea typeface="Arial" pitchFamily="34" charset="-122"/>
                <a:cs typeface="Arial" pitchFamily="34" charset="-120"/>
              </a:rPr>
              <a:t>[[£ YEAR 2 PROFIT]]</a:t>
            </a:r>
            <a:endParaRPr lang="en-US" sz="2600" dirty="0"/>
          </a:p>
        </p:txBody>
      </p:sp>
      <p:sp>
        <p:nvSpPr>
          <p:cNvPr id="19" name="Shape 17"/>
          <p:cNvSpPr/>
          <p:nvPr/>
        </p:nvSpPr>
        <p:spPr>
          <a:xfrm>
            <a:off x="8046720" y="2514600"/>
            <a:ext cx="3566160" cy="2743200"/>
          </a:xfrm>
          <a:prstGeom prst="roundRect">
            <a:avLst>
              <a:gd name="adj" fmla="val 2667"/>
            </a:avLst>
          </a:prstGeom>
          <a:solidFill>
            <a:srgbClr val="4A196F"/>
          </a:solidFill>
          <a:ln w="12700">
            <a:solidFill>
              <a:srgbClr val="E4DCED"/>
            </a:solidFill>
            <a:prstDash val="solid"/>
          </a:ln>
        </p:spPr>
        <p:txBody>
          <a:bodyPr/>
          <a:lstStyle/>
          <a:p>
            <a:endParaRPr lang="en-US"/>
          </a:p>
        </p:txBody>
      </p:sp>
      <p:sp>
        <p:nvSpPr>
          <p:cNvPr id="20" name="Text 18"/>
          <p:cNvSpPr/>
          <p:nvPr/>
        </p:nvSpPr>
        <p:spPr>
          <a:xfrm>
            <a:off x="8275320" y="2697480"/>
            <a:ext cx="3108960" cy="320040"/>
          </a:xfrm>
          <a:prstGeom prst="rect">
            <a:avLst/>
          </a:prstGeom>
          <a:noFill/>
          <a:ln/>
        </p:spPr>
        <p:txBody>
          <a:bodyPr wrap="square" rtlCol="0" anchor="ctr"/>
          <a:lstStyle/>
          <a:p>
            <a:pPr marL="0" indent="0">
              <a:buNone/>
            </a:pPr>
            <a:r>
              <a:rPr lang="en-US" sz="1200" b="1" kern="0" spc="100" dirty="0">
                <a:solidFill>
                  <a:srgbClr val="ED8B00"/>
                </a:solidFill>
                <a:latin typeface="Arial" pitchFamily="34" charset="0"/>
                <a:ea typeface="Arial" pitchFamily="34" charset="-122"/>
                <a:cs typeface="Arial" pitchFamily="34" charset="-120"/>
              </a:rPr>
              <a:t>YEAR 3</a:t>
            </a:r>
            <a:endParaRPr lang="en-US" sz="1200" dirty="0"/>
          </a:p>
        </p:txBody>
      </p:sp>
      <p:sp>
        <p:nvSpPr>
          <p:cNvPr id="21" name="Text 19"/>
          <p:cNvSpPr/>
          <p:nvPr/>
        </p:nvSpPr>
        <p:spPr>
          <a:xfrm>
            <a:off x="8275320" y="3108960"/>
            <a:ext cx="3108960" cy="1280160"/>
          </a:xfrm>
          <a:prstGeom prst="rect">
            <a:avLst/>
          </a:prstGeom>
          <a:noFill/>
          <a:ln/>
        </p:spPr>
        <p:txBody>
          <a:bodyPr wrap="square" rtlCol="0" anchor="ctr"/>
          <a:lstStyle/>
          <a:p>
            <a:pPr marL="0" indent="0" algn="l">
              <a:lnSpc>
                <a:spcPct val="110000"/>
              </a:lnSpc>
              <a:buNone/>
            </a:pPr>
            <a:r>
              <a:rPr lang="en-US" sz="1500" b="1" dirty="0">
                <a:solidFill>
                  <a:srgbClr val="FFFFFF"/>
                </a:solidFill>
                <a:latin typeface="Arial" pitchFamily="34" charset="0"/>
                <a:ea typeface="Arial" pitchFamily="34" charset="-122"/>
                <a:cs typeface="Arial" pitchFamily="34" charset="-120"/>
              </a:rPr>
              <a:t>Capture 42%
</a:t>
            </a:r>
            <a:r>
              <a:rPr lang="en-US" sz="1200" dirty="0">
                <a:solidFill>
                  <a:srgbClr val="C9A9E6"/>
                </a:solidFill>
                <a:latin typeface="Arial" pitchFamily="34" charset="0"/>
                <a:ea typeface="Arial" pitchFamily="34" charset="-122"/>
                <a:cs typeface="Arial" pitchFamily="34" charset="-120"/>
              </a:rPr>
              <a:t>Steady state
</a:t>
            </a:r>
            <a:r>
              <a:rPr lang="en-US" sz="1000" dirty="0">
                <a:solidFill>
                  <a:srgbClr val="C9A9E6"/>
                </a:solidFill>
                <a:latin typeface="Arial" pitchFamily="34" charset="0"/>
                <a:ea typeface="Arial" pitchFamily="34" charset="-122"/>
                <a:cs typeface="Arial" pitchFamily="34" charset="-120"/>
              </a:rPr>
              <a:t>vs theoretical [[£ THEORETICAL OPP]]</a:t>
            </a:r>
            <a:endParaRPr lang="en-US" sz="1500" dirty="0"/>
          </a:p>
        </p:txBody>
      </p:sp>
      <p:sp>
        <p:nvSpPr>
          <p:cNvPr id="22" name="Text 20"/>
          <p:cNvSpPr/>
          <p:nvPr/>
        </p:nvSpPr>
        <p:spPr>
          <a:xfrm>
            <a:off x="8275320" y="4526280"/>
            <a:ext cx="3108960" cy="274320"/>
          </a:xfrm>
          <a:prstGeom prst="rect">
            <a:avLst/>
          </a:prstGeom>
          <a:noFill/>
          <a:ln/>
        </p:spPr>
        <p:txBody>
          <a:bodyPr wrap="square" rtlCol="0" anchor="ctr"/>
          <a:lstStyle/>
          <a:p>
            <a:pPr marL="0" indent="0">
              <a:buNone/>
            </a:pPr>
            <a:r>
              <a:rPr lang="en-US" sz="950" b="1" kern="0" spc="100" dirty="0">
                <a:solidFill>
                  <a:srgbClr val="C9A9E6"/>
                </a:solidFill>
                <a:latin typeface="Arial" pitchFamily="34" charset="0"/>
                <a:ea typeface="Arial" pitchFamily="34" charset="-122"/>
                <a:cs typeface="Arial" pitchFamily="34" charset="-120"/>
              </a:rPr>
              <a:t>REALISTIC PROFIT</a:t>
            </a:r>
            <a:endParaRPr lang="en-US" sz="950" dirty="0"/>
          </a:p>
        </p:txBody>
      </p:sp>
      <p:sp>
        <p:nvSpPr>
          <p:cNvPr id="23" name="Text 21"/>
          <p:cNvSpPr/>
          <p:nvPr/>
        </p:nvSpPr>
        <p:spPr>
          <a:xfrm>
            <a:off x="8275320" y="4773168"/>
            <a:ext cx="3108960" cy="411480"/>
          </a:xfrm>
          <a:prstGeom prst="rect">
            <a:avLst/>
          </a:prstGeom>
          <a:noFill/>
          <a:ln/>
        </p:spPr>
        <p:txBody>
          <a:bodyPr wrap="square" rtlCol="0" anchor="ctr"/>
          <a:lstStyle/>
          <a:p>
            <a:pPr marL="0" indent="0">
              <a:buNone/>
            </a:pPr>
            <a:r>
              <a:rPr lang="en-US" sz="2600" b="1" dirty="0">
                <a:solidFill>
                  <a:srgbClr val="ED8B00"/>
                </a:solidFill>
                <a:latin typeface="Arial" pitchFamily="34" charset="0"/>
                <a:ea typeface="Arial" pitchFamily="34" charset="-122"/>
                <a:cs typeface="Arial" pitchFamily="34" charset="-120"/>
              </a:rPr>
              <a:t>[[£ YEAR 3 PROFIT]]</a:t>
            </a:r>
            <a:endParaRPr lang="en-US" sz="2600" dirty="0"/>
          </a:p>
        </p:txBody>
      </p:sp>
      <p:sp>
        <p:nvSpPr>
          <p:cNvPr id="24" name="Text 22"/>
          <p:cNvSpPr/>
          <p:nvPr/>
        </p:nvSpPr>
        <p:spPr>
          <a:xfrm>
            <a:off x="457200" y="5577840"/>
            <a:ext cx="10972800" cy="411480"/>
          </a:xfrm>
          <a:prstGeom prst="rect">
            <a:avLst/>
          </a:prstGeom>
          <a:noFill/>
          <a:ln/>
        </p:spPr>
        <p:txBody>
          <a:bodyPr wrap="square" rtlCol="0" anchor="ctr"/>
          <a:lstStyle/>
          <a:p>
            <a:pPr marL="0" indent="0">
              <a:buNone/>
            </a:pPr>
            <a:r>
              <a:rPr lang="en-US" sz="1700" b="1" dirty="0">
                <a:solidFill>
                  <a:srgbClr val="4A196F"/>
                </a:solidFill>
                <a:latin typeface="Arial" pitchFamily="34" charset="0"/>
                <a:ea typeface="Arial" pitchFamily="34" charset="-122"/>
                <a:cs typeface="Arial" pitchFamily="34" charset="-120"/>
              </a:rPr>
              <a:t>Three-year cumulative realistic profit: [[£ 3-YEAR CUMULATIVE]].</a:t>
            </a:r>
            <a:endParaRPr lang="en-US" sz="1700" dirty="0"/>
          </a:p>
        </p:txBody>
      </p:sp>
      <p:sp>
        <p:nvSpPr>
          <p:cNvPr id="25" name="Text 23"/>
          <p:cNvSpPr/>
          <p:nvPr/>
        </p:nvSpPr>
        <p:spPr>
          <a:xfrm>
            <a:off x="457200" y="6080760"/>
            <a:ext cx="11247120" cy="320040"/>
          </a:xfrm>
          <a:prstGeom prst="rect">
            <a:avLst/>
          </a:prstGeom>
          <a:noFill/>
          <a:ln/>
        </p:spPr>
        <p:txBody>
          <a:bodyPr wrap="square" rtlCol="0" anchor="ctr"/>
          <a:lstStyle/>
          <a:p>
            <a:pPr marL="0" indent="0" algn="l">
              <a:buNone/>
            </a:pPr>
            <a:r>
              <a:rPr lang="en-US" sz="950" dirty="0">
                <a:solidFill>
                  <a:srgbClr val="63656A"/>
                </a:solidFill>
                <a:latin typeface="Arial" pitchFamily="34" charset="0"/>
                <a:ea typeface="Arial" pitchFamily="34" charset="-122"/>
                <a:cs typeface="Arial" pitchFamily="34" charset="-120"/>
              </a:rPr>
              <a:t>[[HOTEL NAME]] · [[LOCATION]]   [[BASELINE LINE]]</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1284</Words>
  <Application>Microsoft Macintosh PowerPoint</Application>
  <PresentationFormat>Bredbild</PresentationFormat>
  <Paragraphs>143</Paragraphs>
  <Slides>7</Slides>
  <Notes>7</Notes>
  <HiddenSlides>2</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7</vt:i4>
      </vt:variant>
    </vt:vector>
  </HeadingPairs>
  <TitlesOfParts>
    <vt:vector size="10" baseType="lpstr">
      <vt:lpstr>Arial</vt:lpstr>
      <vt:lpstr>Cambria</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[[HOTEL NAME]] - Profit Brief</dc:title>
  <dc:subject>PptxGenJS Presentation</dc:subject>
  <dc:creator>Demand Calendar</dc:creator>
  <cp:lastModifiedBy>Anders Johansson</cp:lastModifiedBy>
  <cp:revision>1</cp:revision>
  <dcterms:created xsi:type="dcterms:W3CDTF">2026-07-24T12:17:36Z</dcterms:created>
  <dcterms:modified xsi:type="dcterms:W3CDTF">2026-07-24T12:40:47Z</dcterms:modified>
</cp:coreProperties>
</file>